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623" r:id="rId3"/>
    <p:sldId id="542" r:id="rId4"/>
    <p:sldId id="572" r:id="rId5"/>
    <p:sldId id="598" r:id="rId6"/>
    <p:sldId id="631" r:id="rId7"/>
    <p:sldId id="285" r:id="rId8"/>
    <p:sldId id="624" r:id="rId9"/>
    <p:sldId id="599" r:id="rId10"/>
    <p:sldId id="489" r:id="rId11"/>
    <p:sldId id="600" r:id="rId12"/>
    <p:sldId id="601" r:id="rId13"/>
    <p:sldId id="605" r:id="rId14"/>
    <p:sldId id="625" r:id="rId15"/>
    <p:sldId id="617" r:id="rId16"/>
    <p:sldId id="616" r:id="rId17"/>
    <p:sldId id="632" r:id="rId18"/>
    <p:sldId id="618" r:id="rId19"/>
    <p:sldId id="576" r:id="rId20"/>
    <p:sldId id="596" r:id="rId21"/>
    <p:sldId id="633" r:id="rId22"/>
    <p:sldId id="621" r:id="rId23"/>
    <p:sldId id="628" r:id="rId24"/>
    <p:sldId id="606" r:id="rId25"/>
    <p:sldId id="607" r:id="rId26"/>
    <p:sldId id="608" r:id="rId27"/>
    <p:sldId id="613" r:id="rId28"/>
    <p:sldId id="612" r:id="rId29"/>
    <p:sldId id="611" r:id="rId30"/>
    <p:sldId id="614" r:id="rId31"/>
    <p:sldId id="615" r:id="rId32"/>
    <p:sldId id="609" r:id="rId33"/>
    <p:sldId id="610" r:id="rId34"/>
    <p:sldId id="622" r:id="rId35"/>
    <p:sldId id="629" r:id="rId36"/>
    <p:sldId id="630" r:id="rId37"/>
    <p:sldId id="634" r:id="rId38"/>
    <p:sldId id="635" r:id="rId39"/>
    <p:sldId id="636" r:id="rId40"/>
    <p:sldId id="637" r:id="rId41"/>
    <p:sldId id="627" r:id="rId42"/>
    <p:sldId id="261" r:id="rId4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3636"/>
    <a:srgbClr val="2728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Темный стиль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Стиль из темы 2 - акцент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Темный стиль 1 — акцент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5" autoAdjust="0"/>
    <p:restoredTop sz="81165" autoAdjust="0"/>
  </p:normalViewPr>
  <p:slideViewPr>
    <p:cSldViewPr>
      <p:cViewPr varScale="1">
        <p:scale>
          <a:sx n="81" d="100"/>
          <a:sy n="81" d="100"/>
        </p:scale>
        <p:origin x="48"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905E3C-4BAB-4A96-A922-7BFAEF974B87}" type="datetimeFigureOut">
              <a:rPr lang="ru-RU" smtClean="0"/>
              <a:t>03.05.2023</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BA539B-A58A-4F9A-84CC-CDDBAB2611F6}" type="slidenum">
              <a:rPr lang="ru-RU" smtClean="0"/>
              <a:t>‹#›</a:t>
            </a:fld>
            <a:endParaRPr lang="ru-RU"/>
          </a:p>
        </p:txBody>
      </p:sp>
    </p:spTree>
    <p:extLst>
      <p:ext uri="{BB962C8B-B14F-4D97-AF65-F5344CB8AC3E}">
        <p14:creationId xmlns:p14="http://schemas.microsoft.com/office/powerpoint/2010/main" val="1100886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a:t>
            </a:fld>
            <a:endParaRPr lang="ru-RU" sz="1400" b="0" strike="noStrike" spc="-1" dirty="0">
              <a:latin typeface="Times New Roman"/>
            </a:endParaRPr>
          </a:p>
        </p:txBody>
      </p:sp>
    </p:spTree>
    <p:extLst>
      <p:ext uri="{BB962C8B-B14F-4D97-AF65-F5344CB8AC3E}">
        <p14:creationId xmlns:p14="http://schemas.microsoft.com/office/powerpoint/2010/main" val="1468074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11</a:t>
            </a:fld>
            <a:endParaRPr lang="ru-RU" sz="1400" b="0" strike="noStrike" spc="-1" dirty="0">
              <a:latin typeface="Times New Roman"/>
            </a:endParaRPr>
          </a:p>
        </p:txBody>
      </p:sp>
    </p:spTree>
    <p:extLst>
      <p:ext uri="{BB962C8B-B14F-4D97-AF65-F5344CB8AC3E}">
        <p14:creationId xmlns:p14="http://schemas.microsoft.com/office/powerpoint/2010/main" val="2279325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12</a:t>
            </a:fld>
            <a:endParaRPr lang="ru-RU" sz="1400" b="0" strike="noStrike" spc="-1" dirty="0">
              <a:latin typeface="Times New Roman"/>
            </a:endParaRPr>
          </a:p>
        </p:txBody>
      </p:sp>
    </p:spTree>
    <p:extLst>
      <p:ext uri="{BB962C8B-B14F-4D97-AF65-F5344CB8AC3E}">
        <p14:creationId xmlns:p14="http://schemas.microsoft.com/office/powerpoint/2010/main" val="3363863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13</a:t>
            </a:fld>
            <a:endParaRPr lang="ru-RU" sz="1400" b="0" strike="noStrike" spc="-1" dirty="0">
              <a:latin typeface="Times New Roman"/>
            </a:endParaRPr>
          </a:p>
        </p:txBody>
      </p:sp>
    </p:spTree>
    <p:extLst>
      <p:ext uri="{BB962C8B-B14F-4D97-AF65-F5344CB8AC3E}">
        <p14:creationId xmlns:p14="http://schemas.microsoft.com/office/powerpoint/2010/main" val="2194338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14</a:t>
            </a:fld>
            <a:endParaRPr lang="ru-RU" sz="1400" b="0" strike="noStrike" spc="-1" dirty="0">
              <a:latin typeface="Times New Roman"/>
            </a:endParaRPr>
          </a:p>
        </p:txBody>
      </p:sp>
    </p:spTree>
    <p:extLst>
      <p:ext uri="{BB962C8B-B14F-4D97-AF65-F5344CB8AC3E}">
        <p14:creationId xmlns:p14="http://schemas.microsoft.com/office/powerpoint/2010/main" val="511949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15</a:t>
            </a:fld>
            <a:endParaRPr lang="ru-RU" sz="1400" b="0" strike="noStrike" spc="-1" dirty="0">
              <a:latin typeface="Times New Roman"/>
            </a:endParaRPr>
          </a:p>
        </p:txBody>
      </p:sp>
    </p:spTree>
    <p:extLst>
      <p:ext uri="{BB962C8B-B14F-4D97-AF65-F5344CB8AC3E}">
        <p14:creationId xmlns:p14="http://schemas.microsoft.com/office/powerpoint/2010/main" val="4270059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16</a:t>
            </a:fld>
            <a:endParaRPr lang="ru-RU" sz="1400" b="0" strike="noStrike" spc="-1" dirty="0">
              <a:latin typeface="Times New Roman"/>
            </a:endParaRPr>
          </a:p>
        </p:txBody>
      </p:sp>
    </p:spTree>
    <p:extLst>
      <p:ext uri="{BB962C8B-B14F-4D97-AF65-F5344CB8AC3E}">
        <p14:creationId xmlns:p14="http://schemas.microsoft.com/office/powerpoint/2010/main" val="317999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17</a:t>
            </a:fld>
            <a:endParaRPr lang="ru-RU" sz="1400" b="0" strike="noStrike" spc="-1" dirty="0">
              <a:latin typeface="Times New Roman"/>
            </a:endParaRPr>
          </a:p>
        </p:txBody>
      </p:sp>
    </p:spTree>
    <p:extLst>
      <p:ext uri="{BB962C8B-B14F-4D97-AF65-F5344CB8AC3E}">
        <p14:creationId xmlns:p14="http://schemas.microsoft.com/office/powerpoint/2010/main" val="1576580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18</a:t>
            </a:fld>
            <a:endParaRPr lang="ru-RU" sz="1400" b="0" strike="noStrike" spc="-1" dirty="0">
              <a:latin typeface="Times New Roman"/>
            </a:endParaRPr>
          </a:p>
        </p:txBody>
      </p:sp>
    </p:spTree>
    <p:extLst>
      <p:ext uri="{BB962C8B-B14F-4D97-AF65-F5344CB8AC3E}">
        <p14:creationId xmlns:p14="http://schemas.microsoft.com/office/powerpoint/2010/main" val="180868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19</a:t>
            </a:fld>
            <a:endParaRPr lang="ru-RU" sz="1400" b="0" strike="noStrike" spc="-1" dirty="0">
              <a:latin typeface="Times New Roman"/>
            </a:endParaRPr>
          </a:p>
        </p:txBody>
      </p:sp>
    </p:spTree>
    <p:extLst>
      <p:ext uri="{BB962C8B-B14F-4D97-AF65-F5344CB8AC3E}">
        <p14:creationId xmlns:p14="http://schemas.microsoft.com/office/powerpoint/2010/main" val="3567286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20</a:t>
            </a:fld>
            <a:endParaRPr lang="ru-RU" sz="1400" b="0" strike="noStrike" spc="-1" dirty="0">
              <a:latin typeface="Times New Roman"/>
            </a:endParaRPr>
          </a:p>
        </p:txBody>
      </p:sp>
    </p:spTree>
    <p:extLst>
      <p:ext uri="{BB962C8B-B14F-4D97-AF65-F5344CB8AC3E}">
        <p14:creationId xmlns:p14="http://schemas.microsoft.com/office/powerpoint/2010/main" val="129795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a:t>
            </a:fld>
            <a:endParaRPr lang="ru-RU" sz="1400" b="0" strike="noStrike" spc="-1" dirty="0">
              <a:latin typeface="Times New Roman"/>
            </a:endParaRPr>
          </a:p>
        </p:txBody>
      </p:sp>
    </p:spTree>
    <p:extLst>
      <p:ext uri="{BB962C8B-B14F-4D97-AF65-F5344CB8AC3E}">
        <p14:creationId xmlns:p14="http://schemas.microsoft.com/office/powerpoint/2010/main" val="2033527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21</a:t>
            </a:fld>
            <a:endParaRPr lang="ru-RU" sz="1400" b="0" strike="noStrike" spc="-1" dirty="0">
              <a:latin typeface="Times New Roman"/>
            </a:endParaRPr>
          </a:p>
        </p:txBody>
      </p:sp>
    </p:spTree>
    <p:extLst>
      <p:ext uri="{BB962C8B-B14F-4D97-AF65-F5344CB8AC3E}">
        <p14:creationId xmlns:p14="http://schemas.microsoft.com/office/powerpoint/2010/main" val="2328500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22</a:t>
            </a:fld>
            <a:endParaRPr lang="ru-RU" sz="1400" b="0" strike="noStrike" spc="-1" dirty="0">
              <a:latin typeface="Times New Roman"/>
            </a:endParaRPr>
          </a:p>
        </p:txBody>
      </p:sp>
    </p:spTree>
    <p:extLst>
      <p:ext uri="{BB962C8B-B14F-4D97-AF65-F5344CB8AC3E}">
        <p14:creationId xmlns:p14="http://schemas.microsoft.com/office/powerpoint/2010/main" val="1464666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23</a:t>
            </a:fld>
            <a:endParaRPr lang="ru-RU" sz="1400" b="0" strike="noStrike" spc="-1" dirty="0">
              <a:latin typeface="Times New Roman"/>
            </a:endParaRPr>
          </a:p>
        </p:txBody>
      </p:sp>
    </p:spTree>
    <p:extLst>
      <p:ext uri="{BB962C8B-B14F-4D97-AF65-F5344CB8AC3E}">
        <p14:creationId xmlns:p14="http://schemas.microsoft.com/office/powerpoint/2010/main" val="3886418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24</a:t>
            </a:fld>
            <a:endParaRPr lang="ru-RU" sz="1400" b="0" strike="noStrike" spc="-1" dirty="0">
              <a:latin typeface="Times New Roman"/>
            </a:endParaRPr>
          </a:p>
        </p:txBody>
      </p:sp>
    </p:spTree>
    <p:extLst>
      <p:ext uri="{BB962C8B-B14F-4D97-AF65-F5344CB8AC3E}">
        <p14:creationId xmlns:p14="http://schemas.microsoft.com/office/powerpoint/2010/main" val="2394071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25</a:t>
            </a:fld>
            <a:endParaRPr lang="ru-RU" sz="1400" b="0" strike="noStrike" spc="-1" dirty="0">
              <a:latin typeface="Times New Roman"/>
            </a:endParaRPr>
          </a:p>
        </p:txBody>
      </p:sp>
    </p:spTree>
    <p:extLst>
      <p:ext uri="{BB962C8B-B14F-4D97-AF65-F5344CB8AC3E}">
        <p14:creationId xmlns:p14="http://schemas.microsoft.com/office/powerpoint/2010/main" val="2658957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26</a:t>
            </a:fld>
            <a:endParaRPr lang="ru-RU" sz="1400" b="0" strike="noStrike" spc="-1" dirty="0">
              <a:latin typeface="Times New Roman"/>
            </a:endParaRPr>
          </a:p>
        </p:txBody>
      </p:sp>
    </p:spTree>
    <p:extLst>
      <p:ext uri="{BB962C8B-B14F-4D97-AF65-F5344CB8AC3E}">
        <p14:creationId xmlns:p14="http://schemas.microsoft.com/office/powerpoint/2010/main" val="3651507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27</a:t>
            </a:fld>
            <a:endParaRPr lang="ru-RU" sz="1400" b="0" strike="noStrike" spc="-1" dirty="0">
              <a:latin typeface="Times New Roman"/>
            </a:endParaRPr>
          </a:p>
        </p:txBody>
      </p:sp>
    </p:spTree>
    <p:extLst>
      <p:ext uri="{BB962C8B-B14F-4D97-AF65-F5344CB8AC3E}">
        <p14:creationId xmlns:p14="http://schemas.microsoft.com/office/powerpoint/2010/main" val="1812199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28</a:t>
            </a:fld>
            <a:endParaRPr lang="ru-RU" sz="1400" b="0" strike="noStrike" spc="-1" dirty="0">
              <a:latin typeface="Times New Roman"/>
            </a:endParaRPr>
          </a:p>
        </p:txBody>
      </p:sp>
    </p:spTree>
    <p:extLst>
      <p:ext uri="{BB962C8B-B14F-4D97-AF65-F5344CB8AC3E}">
        <p14:creationId xmlns:p14="http://schemas.microsoft.com/office/powerpoint/2010/main" val="2136505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29</a:t>
            </a:fld>
            <a:endParaRPr lang="ru-RU" sz="1400" b="0" strike="noStrike" spc="-1" dirty="0">
              <a:latin typeface="Times New Roman"/>
            </a:endParaRPr>
          </a:p>
        </p:txBody>
      </p:sp>
    </p:spTree>
    <p:extLst>
      <p:ext uri="{BB962C8B-B14F-4D97-AF65-F5344CB8AC3E}">
        <p14:creationId xmlns:p14="http://schemas.microsoft.com/office/powerpoint/2010/main" val="2262952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30</a:t>
            </a:fld>
            <a:endParaRPr lang="ru-RU" sz="1400" b="0" strike="noStrike" spc="-1" dirty="0">
              <a:latin typeface="Times New Roman"/>
            </a:endParaRPr>
          </a:p>
        </p:txBody>
      </p:sp>
    </p:spTree>
    <p:extLst>
      <p:ext uri="{BB962C8B-B14F-4D97-AF65-F5344CB8AC3E}">
        <p14:creationId xmlns:p14="http://schemas.microsoft.com/office/powerpoint/2010/main" val="272910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a:t>
            </a:fld>
            <a:endParaRPr lang="ru-RU" sz="1400" b="0" strike="noStrike" spc="-1" dirty="0">
              <a:latin typeface="Times New Roman"/>
            </a:endParaRPr>
          </a:p>
        </p:txBody>
      </p:sp>
    </p:spTree>
    <p:extLst>
      <p:ext uri="{BB962C8B-B14F-4D97-AF65-F5344CB8AC3E}">
        <p14:creationId xmlns:p14="http://schemas.microsoft.com/office/powerpoint/2010/main" val="3781057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31</a:t>
            </a:fld>
            <a:endParaRPr lang="ru-RU" sz="1400" b="0" strike="noStrike" spc="-1" dirty="0">
              <a:latin typeface="Times New Roman"/>
            </a:endParaRPr>
          </a:p>
        </p:txBody>
      </p:sp>
    </p:spTree>
    <p:extLst>
      <p:ext uri="{BB962C8B-B14F-4D97-AF65-F5344CB8AC3E}">
        <p14:creationId xmlns:p14="http://schemas.microsoft.com/office/powerpoint/2010/main" val="671691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32</a:t>
            </a:fld>
            <a:endParaRPr lang="ru-RU" sz="1400" b="0" strike="noStrike" spc="-1" dirty="0">
              <a:latin typeface="Times New Roman"/>
            </a:endParaRPr>
          </a:p>
        </p:txBody>
      </p:sp>
    </p:spTree>
    <p:extLst>
      <p:ext uri="{BB962C8B-B14F-4D97-AF65-F5344CB8AC3E}">
        <p14:creationId xmlns:p14="http://schemas.microsoft.com/office/powerpoint/2010/main" val="2675094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33</a:t>
            </a:fld>
            <a:endParaRPr lang="ru-RU" sz="1400" b="0" strike="noStrike" spc="-1" dirty="0">
              <a:latin typeface="Times New Roman"/>
            </a:endParaRPr>
          </a:p>
        </p:txBody>
      </p:sp>
    </p:spTree>
    <p:extLst>
      <p:ext uri="{BB962C8B-B14F-4D97-AF65-F5344CB8AC3E}">
        <p14:creationId xmlns:p14="http://schemas.microsoft.com/office/powerpoint/2010/main" val="1772230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34</a:t>
            </a:fld>
            <a:endParaRPr lang="ru-RU" sz="1400" b="0" strike="noStrike" spc="-1" dirty="0">
              <a:latin typeface="Times New Roman"/>
            </a:endParaRPr>
          </a:p>
        </p:txBody>
      </p:sp>
    </p:spTree>
    <p:extLst>
      <p:ext uri="{BB962C8B-B14F-4D97-AF65-F5344CB8AC3E}">
        <p14:creationId xmlns:p14="http://schemas.microsoft.com/office/powerpoint/2010/main" val="2809641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35</a:t>
            </a:fld>
            <a:endParaRPr lang="ru-RU" sz="1400" b="0" strike="noStrike" spc="-1" dirty="0">
              <a:latin typeface="Times New Roman"/>
            </a:endParaRPr>
          </a:p>
        </p:txBody>
      </p:sp>
    </p:spTree>
    <p:extLst>
      <p:ext uri="{BB962C8B-B14F-4D97-AF65-F5344CB8AC3E}">
        <p14:creationId xmlns:p14="http://schemas.microsoft.com/office/powerpoint/2010/main" val="41331683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36</a:t>
            </a:fld>
            <a:endParaRPr lang="ru-RU" sz="1400" b="0" strike="noStrike" spc="-1" dirty="0">
              <a:latin typeface="Times New Roman"/>
            </a:endParaRPr>
          </a:p>
        </p:txBody>
      </p:sp>
    </p:spTree>
    <p:extLst>
      <p:ext uri="{BB962C8B-B14F-4D97-AF65-F5344CB8AC3E}">
        <p14:creationId xmlns:p14="http://schemas.microsoft.com/office/powerpoint/2010/main" val="37972753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37</a:t>
            </a:fld>
            <a:endParaRPr lang="ru-RU" sz="1400" b="0" strike="noStrike" spc="-1" dirty="0">
              <a:latin typeface="Times New Roman"/>
            </a:endParaRPr>
          </a:p>
        </p:txBody>
      </p:sp>
    </p:spTree>
    <p:extLst>
      <p:ext uri="{BB962C8B-B14F-4D97-AF65-F5344CB8AC3E}">
        <p14:creationId xmlns:p14="http://schemas.microsoft.com/office/powerpoint/2010/main" val="2146099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38</a:t>
            </a:fld>
            <a:endParaRPr lang="ru-RU" sz="1400" b="0" strike="noStrike" spc="-1" dirty="0">
              <a:latin typeface="Times New Roman"/>
            </a:endParaRPr>
          </a:p>
        </p:txBody>
      </p:sp>
    </p:spTree>
    <p:extLst>
      <p:ext uri="{BB962C8B-B14F-4D97-AF65-F5344CB8AC3E}">
        <p14:creationId xmlns:p14="http://schemas.microsoft.com/office/powerpoint/2010/main" val="929055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39</a:t>
            </a:fld>
            <a:endParaRPr lang="ru-RU" sz="1400" b="0" strike="noStrike" spc="-1" dirty="0">
              <a:latin typeface="Times New Roman"/>
            </a:endParaRPr>
          </a:p>
        </p:txBody>
      </p:sp>
    </p:spTree>
    <p:extLst>
      <p:ext uri="{BB962C8B-B14F-4D97-AF65-F5344CB8AC3E}">
        <p14:creationId xmlns:p14="http://schemas.microsoft.com/office/powerpoint/2010/main" val="23741867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40</a:t>
            </a:fld>
            <a:endParaRPr lang="ru-RU" sz="1400" b="0" strike="noStrike" spc="-1" dirty="0">
              <a:latin typeface="Times New Roman"/>
            </a:endParaRPr>
          </a:p>
        </p:txBody>
      </p:sp>
    </p:spTree>
    <p:extLst>
      <p:ext uri="{BB962C8B-B14F-4D97-AF65-F5344CB8AC3E}">
        <p14:creationId xmlns:p14="http://schemas.microsoft.com/office/powerpoint/2010/main" val="306370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a:t>
            </a:fld>
            <a:endParaRPr lang="ru-RU" sz="1400" b="0" strike="noStrike" spc="-1" dirty="0">
              <a:latin typeface="Times New Roman"/>
            </a:endParaRPr>
          </a:p>
        </p:txBody>
      </p:sp>
    </p:spTree>
    <p:extLst>
      <p:ext uri="{BB962C8B-B14F-4D97-AF65-F5344CB8AC3E}">
        <p14:creationId xmlns:p14="http://schemas.microsoft.com/office/powerpoint/2010/main" val="10069612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41</a:t>
            </a:fld>
            <a:endParaRPr lang="ru-RU" sz="1400" b="0" strike="noStrike" spc="-1" dirty="0">
              <a:latin typeface="Times New Roman"/>
            </a:endParaRPr>
          </a:p>
        </p:txBody>
      </p:sp>
    </p:spTree>
    <p:extLst>
      <p:ext uri="{BB962C8B-B14F-4D97-AF65-F5344CB8AC3E}">
        <p14:creationId xmlns:p14="http://schemas.microsoft.com/office/powerpoint/2010/main" val="695282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42</a:t>
            </a:fld>
            <a:endParaRPr lang="ru-RU" sz="1400" b="0" strike="noStrike" spc="-1">
              <a:latin typeface="Times New Roman"/>
            </a:endParaRPr>
          </a:p>
        </p:txBody>
      </p:sp>
    </p:spTree>
    <p:extLst>
      <p:ext uri="{BB962C8B-B14F-4D97-AF65-F5344CB8AC3E}">
        <p14:creationId xmlns:p14="http://schemas.microsoft.com/office/powerpoint/2010/main" val="3108930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6</a:t>
            </a:fld>
            <a:endParaRPr lang="ru-RU" sz="1400" b="0" strike="noStrike" spc="-1" dirty="0">
              <a:latin typeface="Times New Roman"/>
            </a:endParaRPr>
          </a:p>
        </p:txBody>
      </p:sp>
    </p:spTree>
    <p:extLst>
      <p:ext uri="{BB962C8B-B14F-4D97-AF65-F5344CB8AC3E}">
        <p14:creationId xmlns:p14="http://schemas.microsoft.com/office/powerpoint/2010/main" val="2382139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7</a:t>
            </a:fld>
            <a:endParaRPr lang="ru-RU" sz="1400" b="0" strike="noStrike" spc="-1" dirty="0">
              <a:latin typeface="Times New Roman"/>
            </a:endParaRPr>
          </a:p>
        </p:txBody>
      </p:sp>
    </p:spTree>
    <p:extLst>
      <p:ext uri="{BB962C8B-B14F-4D97-AF65-F5344CB8AC3E}">
        <p14:creationId xmlns:p14="http://schemas.microsoft.com/office/powerpoint/2010/main" val="2633148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8</a:t>
            </a:fld>
            <a:endParaRPr lang="ru-RU" sz="1400" b="0" strike="noStrike" spc="-1" dirty="0">
              <a:latin typeface="Times New Roman"/>
            </a:endParaRPr>
          </a:p>
        </p:txBody>
      </p:sp>
    </p:spTree>
    <p:extLst>
      <p:ext uri="{BB962C8B-B14F-4D97-AF65-F5344CB8AC3E}">
        <p14:creationId xmlns:p14="http://schemas.microsoft.com/office/powerpoint/2010/main" val="302011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9</a:t>
            </a:fld>
            <a:endParaRPr lang="ru-RU" sz="1400" b="0" strike="noStrike" spc="-1" dirty="0">
              <a:latin typeface="Times New Roman"/>
            </a:endParaRPr>
          </a:p>
        </p:txBody>
      </p:sp>
    </p:spTree>
    <p:extLst>
      <p:ext uri="{BB962C8B-B14F-4D97-AF65-F5344CB8AC3E}">
        <p14:creationId xmlns:p14="http://schemas.microsoft.com/office/powerpoint/2010/main" val="411984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10</a:t>
            </a:fld>
            <a:endParaRPr lang="ru-RU" sz="1400" b="0" strike="noStrike" spc="-1" dirty="0">
              <a:latin typeface="Times New Roman"/>
            </a:endParaRPr>
          </a:p>
        </p:txBody>
      </p:sp>
    </p:spTree>
    <p:extLst>
      <p:ext uri="{BB962C8B-B14F-4D97-AF65-F5344CB8AC3E}">
        <p14:creationId xmlns:p14="http://schemas.microsoft.com/office/powerpoint/2010/main" val="2219018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894D7FE9-E167-4C1A-9882-ED30199F1B66}" type="datetimeFigureOut">
              <a:rPr lang="ru-RU" smtClean="0"/>
              <a:t>03.05.2023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207095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03.05.2023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402532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03.05.2023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535375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03.05.2023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288911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894D7FE9-E167-4C1A-9882-ED30199F1B66}" type="datetimeFigureOut">
              <a:rPr lang="ru-RU" smtClean="0"/>
              <a:t>03.05.2023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47644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894D7FE9-E167-4C1A-9882-ED30199F1B66}" type="datetimeFigureOut">
              <a:rPr lang="ru-RU" smtClean="0"/>
              <a:t>03.05.2023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0205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894D7FE9-E167-4C1A-9882-ED30199F1B66}" type="datetimeFigureOut">
              <a:rPr lang="ru-RU" smtClean="0"/>
              <a:t>03.05.2023</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004606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894D7FE9-E167-4C1A-9882-ED30199F1B66}" type="datetimeFigureOut">
              <a:rPr lang="ru-RU" smtClean="0"/>
              <a:t>03.05.2023</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4049915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94D7FE9-E167-4C1A-9882-ED30199F1B66}" type="datetimeFigureOut">
              <a:rPr lang="ru-RU" smtClean="0"/>
              <a:t>03.05.2023</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66165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894D7FE9-E167-4C1A-9882-ED30199F1B66}" type="datetimeFigureOut">
              <a:rPr lang="ru-RU" smtClean="0"/>
              <a:t>03.05.2023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318069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894D7FE9-E167-4C1A-9882-ED30199F1B66}" type="datetimeFigureOut">
              <a:rPr lang="ru-RU" smtClean="0"/>
              <a:t>03.05.2023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151854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72827"/>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D7FE9-E167-4C1A-9882-ED30199F1B66}" type="datetimeFigureOut">
              <a:rPr lang="ru-RU" smtClean="0"/>
              <a:t>03.05.2023</a:t>
            </a:fld>
            <a:endParaRPr lang="ru-RU"/>
          </a:p>
        </p:txBody>
      </p:sp>
      <p:sp>
        <p:nvSpPr>
          <p:cNvPr id="5" name="Нижний колонтитул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8F4C9D-76F1-44A5-8E0D-429814420D90}" type="slidenum">
              <a:rPr lang="ru-RU" smtClean="0"/>
              <a:t>‹#›</a:t>
            </a:fld>
            <a:endParaRPr lang="ru-RU"/>
          </a:p>
        </p:txBody>
      </p:sp>
    </p:spTree>
    <p:extLst>
      <p:ext uri="{BB962C8B-B14F-4D97-AF65-F5344CB8AC3E}">
        <p14:creationId xmlns:p14="http://schemas.microsoft.com/office/powerpoint/2010/main" val="1606352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1.jpeg"/><Relationship Id="rId5" Type="http://schemas.openxmlformats.org/officeDocument/2006/relationships/image" Target="../media/image20.svg"/><Relationship Id="rId10" Type="http://schemas.openxmlformats.org/officeDocument/2006/relationships/image" Target="../media/image23.jpeg"/><Relationship Id="rId4" Type="http://schemas.openxmlformats.org/officeDocument/2006/relationships/image" Target="../media/image19.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jpeg"/><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42.gif"/><Relationship Id="rId4" Type="http://schemas.openxmlformats.org/officeDocument/2006/relationships/image" Target="../media/image41.gif"/></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2.png"/><Relationship Id="rId7" Type="http://schemas.openxmlformats.org/officeDocument/2006/relationships/image" Target="../media/image380.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70.png"/><Relationship Id="rId5" Type="http://schemas.openxmlformats.org/officeDocument/2006/relationships/image" Target="../media/image36.png"/><Relationship Id="rId10"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40.png"/><Relationship Id="rId5"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70.png"/><Relationship Id="rId5" Type="http://schemas.openxmlformats.org/officeDocument/2006/relationships/image" Target="../media/image52.sv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png"/><Relationship Id="rId7" Type="http://schemas.openxmlformats.org/officeDocument/2006/relationships/image" Target="../media/image56.sv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52.sv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540.png"/><Relationship Id="rId5" Type="http://schemas.openxmlformats.org/officeDocument/2006/relationships/image" Target="../media/image52.sv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9.gif"/></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75.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5" y="17038"/>
            <a:ext cx="3354014" cy="2125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Заголовок 1">
            <a:extLst>
              <a:ext uri="{FF2B5EF4-FFF2-40B4-BE49-F238E27FC236}">
                <a16:creationId xmlns:a16="http://schemas.microsoft.com/office/drawing/2014/main" id="{E53F23DD-E8A1-4B2D-B903-F7C29410F96E}"/>
              </a:ext>
            </a:extLst>
          </p:cNvPr>
          <p:cNvSpPr txBox="1">
            <a:spLocks/>
          </p:cNvSpPr>
          <p:nvPr/>
        </p:nvSpPr>
        <p:spPr>
          <a:xfrm>
            <a:off x="0" y="2060848"/>
            <a:ext cx="12192000" cy="2736304"/>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b="1" dirty="0">
                <a:solidFill>
                  <a:schemeClr val="bg1"/>
                </a:solidFill>
                <a:latin typeface="Verdana" panose="020B0604030504040204" pitchFamily="34" charset="0"/>
                <a:ea typeface="Verdana" panose="020B0604030504040204" pitchFamily="34" charset="0"/>
              </a:rPr>
              <a:t>Машинное Обучение</a:t>
            </a:r>
          </a:p>
          <a:p>
            <a:endParaRPr lang="ru-RU" dirty="0">
              <a:solidFill>
                <a:schemeClr val="bg1"/>
              </a:solidFill>
              <a:latin typeface="Verdana" panose="020B0604030504040204" pitchFamily="34" charset="0"/>
              <a:ea typeface="Verdana" panose="020B0604030504040204" pitchFamily="34" charset="0"/>
            </a:endParaRPr>
          </a:p>
          <a:p>
            <a:r>
              <a:rPr lang="ru-RU" dirty="0">
                <a:solidFill>
                  <a:schemeClr val="bg1"/>
                </a:solidFill>
                <a:latin typeface="Verdana" panose="020B0604030504040204" pitchFamily="34" charset="0"/>
                <a:ea typeface="Verdana" panose="020B0604030504040204" pitchFamily="34" charset="0"/>
              </a:rPr>
              <a:t>Лекция 2.03</a:t>
            </a:r>
            <a:endParaRPr lang="en-US" dirty="0">
              <a:solidFill>
                <a:schemeClr val="bg1"/>
              </a:solidFill>
              <a:latin typeface="Verdana" panose="020B0604030504040204" pitchFamily="34" charset="0"/>
              <a:ea typeface="Verdana" panose="020B0604030504040204" pitchFamily="34" charset="0"/>
            </a:endParaRPr>
          </a:p>
          <a:p>
            <a:r>
              <a:rPr lang="ru-RU" dirty="0">
                <a:solidFill>
                  <a:schemeClr val="bg1"/>
                </a:solidFill>
                <a:latin typeface="Verdana" panose="020B0604030504040204" pitchFamily="34" charset="0"/>
                <a:ea typeface="Verdana" panose="020B0604030504040204" pitchFamily="34" charset="0"/>
              </a:rPr>
              <a:t>Где мы изучаем как нейронные </a:t>
            </a:r>
            <a:r>
              <a:rPr lang="ru-RU">
                <a:solidFill>
                  <a:schemeClr val="bg1"/>
                </a:solidFill>
                <a:latin typeface="Verdana" panose="020B0604030504040204" pitchFamily="34" charset="0"/>
                <a:ea typeface="Verdana" panose="020B0604030504040204" pitchFamily="34" charset="0"/>
              </a:rPr>
              <a:t>сети рисуют</a:t>
            </a:r>
            <a:endParaRPr lang="ru-RU" dirty="0">
              <a:solidFill>
                <a:schemeClr val="bg1"/>
              </a:solidFill>
              <a:latin typeface="Verdana" panose="020B0604030504040204" pitchFamily="34" charset="0"/>
              <a:ea typeface="Verdana" panose="020B0604030504040204" pitchFamily="34" charset="0"/>
            </a:endParaRPr>
          </a:p>
        </p:txBody>
      </p:sp>
      <p:sp>
        <p:nvSpPr>
          <p:cNvPr id="8" name="Текст 2">
            <a:extLst>
              <a:ext uri="{FF2B5EF4-FFF2-40B4-BE49-F238E27FC236}">
                <a16:creationId xmlns:a16="http://schemas.microsoft.com/office/drawing/2014/main" id="{618D4D5D-371A-4B0A-BFF2-85FD8A6FE01F}"/>
              </a:ext>
            </a:extLst>
          </p:cNvPr>
          <p:cNvSpPr txBox="1">
            <a:spLocks/>
          </p:cNvSpPr>
          <p:nvPr/>
        </p:nvSpPr>
        <p:spPr>
          <a:xfrm>
            <a:off x="3585369" y="4941168"/>
            <a:ext cx="5021262" cy="879194"/>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2400" dirty="0">
                <a:solidFill>
                  <a:schemeClr val="bg1"/>
                </a:solidFill>
                <a:latin typeface="Verdana" panose="020B0604030504040204" pitchFamily="34" charset="0"/>
                <a:ea typeface="Verdana" panose="020B0604030504040204" pitchFamily="34" charset="0"/>
              </a:rPr>
              <a:t>Докладчик</a:t>
            </a:r>
          </a:p>
          <a:p>
            <a:r>
              <a:rPr lang="ru-RU" sz="2400" b="1" dirty="0">
                <a:solidFill>
                  <a:schemeClr val="bg1"/>
                </a:solidFill>
                <a:latin typeface="Verdana" panose="020B0604030504040204" pitchFamily="34" charset="0"/>
                <a:ea typeface="Verdana" panose="020B0604030504040204" pitchFamily="34" charset="0"/>
              </a:rPr>
              <a:t>Долганов Антон </a:t>
            </a:r>
          </a:p>
        </p:txBody>
      </p:sp>
    </p:spTree>
    <p:extLst>
      <p:ext uri="{BB962C8B-B14F-4D97-AF65-F5344CB8AC3E}">
        <p14:creationId xmlns:p14="http://schemas.microsoft.com/office/powerpoint/2010/main" val="504286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254457"/>
            <a:ext cx="7920880" cy="1309331"/>
          </a:xfrm>
        </p:spPr>
        <p:txBody>
          <a:bodyPr>
            <a:normAutofit/>
          </a:bodyPr>
          <a:lstStyle/>
          <a:p>
            <a:r>
              <a:rPr lang="ru-RU" sz="3200" b="1" dirty="0" err="1">
                <a:solidFill>
                  <a:schemeClr val="bg1"/>
                </a:solidFill>
                <a:latin typeface="-apple-system"/>
              </a:rPr>
              <a:t>Генеративно</a:t>
            </a:r>
            <a:r>
              <a:rPr lang="ru-RU" sz="3200" b="1" dirty="0">
                <a:solidFill>
                  <a:schemeClr val="bg1"/>
                </a:solidFill>
                <a:latin typeface="-apple-system"/>
              </a:rPr>
              <a:t>-Состязательные сети</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7" name="Рисунок 16">
            <a:extLst>
              <a:ext uri="{FF2B5EF4-FFF2-40B4-BE49-F238E27FC236}">
                <a16:creationId xmlns:a16="http://schemas.microsoft.com/office/drawing/2014/main" id="{15EC4D72-5469-4584-AF66-862525754F4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6260" t="37036" r="15309" b="35558"/>
          <a:stretch/>
        </p:blipFill>
        <p:spPr>
          <a:xfrm>
            <a:off x="5628567" y="2783442"/>
            <a:ext cx="4675416" cy="2005811"/>
          </a:xfrm>
          <a:prstGeom prst="rect">
            <a:avLst/>
          </a:prstGeom>
        </p:spPr>
      </p:pic>
      <p:pic>
        <p:nvPicPr>
          <p:cNvPr id="3076" name="Picture 4" descr="United States Dollar (USD) - Overview, History, Denominations">
            <a:extLst>
              <a:ext uri="{FF2B5EF4-FFF2-40B4-BE49-F238E27FC236}">
                <a16:creationId xmlns:a16="http://schemas.microsoft.com/office/drawing/2014/main" id="{30DFAEC5-A595-4C87-9AB5-541CF3AC12F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0398" y="5477685"/>
            <a:ext cx="2505898"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 name="Рисунок 2">
            <a:extLst>
              <a:ext uri="{FF2B5EF4-FFF2-40B4-BE49-F238E27FC236}">
                <a16:creationId xmlns:a16="http://schemas.microsoft.com/office/drawing/2014/main" id="{AA30991B-ED1A-4D17-83C3-CC203555AB74}"/>
              </a:ext>
            </a:extLst>
          </p:cNvPr>
          <p:cNvPicPr>
            <a:picLocks noChangeAspect="1"/>
          </p:cNvPicPr>
          <p:nvPr/>
        </p:nvPicPr>
        <p:blipFill>
          <a:blip r:embed="rId7"/>
          <a:stretch>
            <a:fillRect/>
          </a:stretch>
        </p:blipFill>
        <p:spPr>
          <a:xfrm>
            <a:off x="3063561" y="5433319"/>
            <a:ext cx="2584553" cy="1080000"/>
          </a:xfrm>
          <a:prstGeom prst="rect">
            <a:avLst/>
          </a:prstGeom>
        </p:spPr>
      </p:pic>
      <p:sp>
        <p:nvSpPr>
          <p:cNvPr id="18" name="Прямоугольник 17">
            <a:extLst>
              <a:ext uri="{FF2B5EF4-FFF2-40B4-BE49-F238E27FC236}">
                <a16:creationId xmlns:a16="http://schemas.microsoft.com/office/drawing/2014/main" id="{B449C2C6-22DA-4AF3-A27A-C42CA88B1083}"/>
              </a:ext>
            </a:extLst>
          </p:cNvPr>
          <p:cNvSpPr/>
          <p:nvPr/>
        </p:nvSpPr>
        <p:spPr>
          <a:xfrm>
            <a:off x="7316598" y="4981021"/>
            <a:ext cx="4554452" cy="523220"/>
          </a:xfrm>
          <a:prstGeom prst="rect">
            <a:avLst/>
          </a:prstGeom>
        </p:spPr>
        <p:txBody>
          <a:bodyPr wrap="none">
            <a:spAutoFit/>
          </a:bodyPr>
          <a:lstStyle/>
          <a:p>
            <a:r>
              <a:rPr lang="ru-RU" sz="2800" dirty="0">
                <a:solidFill>
                  <a:schemeClr val="bg1"/>
                </a:solidFill>
                <a:latin typeface="Verdana" panose="020B0604030504040204" pitchFamily="34" charset="0"/>
                <a:ea typeface="Verdana" panose="020B0604030504040204" pitchFamily="34" charset="0"/>
              </a:rPr>
              <a:t>Реальное Изображение</a:t>
            </a:r>
          </a:p>
        </p:txBody>
      </p:sp>
      <p:pic>
        <p:nvPicPr>
          <p:cNvPr id="19" name="Рисунок 18">
            <a:extLst>
              <a:ext uri="{FF2B5EF4-FFF2-40B4-BE49-F238E27FC236}">
                <a16:creationId xmlns:a16="http://schemas.microsoft.com/office/drawing/2014/main" id="{63CAD097-362C-4919-A31D-277CE81EE70F}"/>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1053" t="24123" r="33684" b="22149"/>
          <a:stretch/>
        </p:blipFill>
        <p:spPr>
          <a:xfrm>
            <a:off x="-13927" y="2978676"/>
            <a:ext cx="3431704" cy="1540017"/>
          </a:xfrm>
          <a:prstGeom prst="rect">
            <a:avLst/>
          </a:prstGeom>
        </p:spPr>
      </p:pic>
      <p:sp>
        <p:nvSpPr>
          <p:cNvPr id="4" name="Прямоугольник 3">
            <a:extLst>
              <a:ext uri="{FF2B5EF4-FFF2-40B4-BE49-F238E27FC236}">
                <a16:creationId xmlns:a16="http://schemas.microsoft.com/office/drawing/2014/main" id="{41593F7C-DE73-4D6B-B93C-640D108F1EC7}"/>
              </a:ext>
            </a:extLst>
          </p:cNvPr>
          <p:cNvSpPr/>
          <p:nvPr/>
        </p:nvSpPr>
        <p:spPr>
          <a:xfrm>
            <a:off x="3121578" y="1874485"/>
            <a:ext cx="2497800" cy="1080000"/>
          </a:xfrm>
          <a:prstGeom prst="rect">
            <a:avLst/>
          </a:prstGeom>
          <a:blipFill>
            <a:blip r:embed="rId10"/>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a:extLst>
              <a:ext uri="{FF2B5EF4-FFF2-40B4-BE49-F238E27FC236}">
                <a16:creationId xmlns:a16="http://schemas.microsoft.com/office/drawing/2014/main" id="{8CFD751F-B784-44D6-8B00-3C425FE781CB}"/>
              </a:ext>
            </a:extLst>
          </p:cNvPr>
          <p:cNvSpPr/>
          <p:nvPr/>
        </p:nvSpPr>
        <p:spPr>
          <a:xfrm>
            <a:off x="10152420" y="2019854"/>
            <a:ext cx="1983235" cy="523220"/>
          </a:xfrm>
          <a:prstGeom prst="rect">
            <a:avLst/>
          </a:prstGeom>
        </p:spPr>
        <p:txBody>
          <a:bodyPr wrap="none">
            <a:spAutoFit/>
          </a:bodyPr>
          <a:lstStyle/>
          <a:p>
            <a:r>
              <a:rPr lang="ru-RU" sz="2800" dirty="0">
                <a:solidFill>
                  <a:srgbClr val="FF0000"/>
                </a:solidFill>
                <a:latin typeface="Verdana" panose="020B0604030504040204" pitchFamily="34" charset="0"/>
                <a:ea typeface="Verdana" panose="020B0604030504040204" pitchFamily="34" charset="0"/>
              </a:rPr>
              <a:t>Подделка</a:t>
            </a:r>
          </a:p>
        </p:txBody>
      </p:sp>
      <p:cxnSp>
        <p:nvCxnSpPr>
          <p:cNvPr id="6" name="Прямая со стрелкой 5">
            <a:extLst>
              <a:ext uri="{FF2B5EF4-FFF2-40B4-BE49-F238E27FC236}">
                <a16:creationId xmlns:a16="http://schemas.microsoft.com/office/drawing/2014/main" id="{42CA05FD-D9D6-4CB7-9C91-23631F59255D}"/>
              </a:ext>
            </a:extLst>
          </p:cNvPr>
          <p:cNvCxnSpPr>
            <a:cxnSpLocks/>
            <a:stCxn id="4" idx="1"/>
            <a:endCxn id="19" idx="0"/>
          </p:cNvCxnSpPr>
          <p:nvPr/>
        </p:nvCxnSpPr>
        <p:spPr>
          <a:xfrm flipH="1">
            <a:off x="1701925" y="2414485"/>
            <a:ext cx="1419653" cy="564191"/>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1" name="Группа 30">
            <a:extLst>
              <a:ext uri="{FF2B5EF4-FFF2-40B4-BE49-F238E27FC236}">
                <a16:creationId xmlns:a16="http://schemas.microsoft.com/office/drawing/2014/main" id="{7309B3C7-F144-48C6-95FB-65885D03E93C}"/>
              </a:ext>
            </a:extLst>
          </p:cNvPr>
          <p:cNvGrpSpPr/>
          <p:nvPr/>
        </p:nvGrpSpPr>
        <p:grpSpPr>
          <a:xfrm>
            <a:off x="3130767" y="3049693"/>
            <a:ext cx="2497800" cy="1080000"/>
            <a:chOff x="3130767" y="3049693"/>
            <a:chExt cx="2497800" cy="1080000"/>
          </a:xfrm>
        </p:grpSpPr>
        <p:sp>
          <p:nvSpPr>
            <p:cNvPr id="24" name="Прямоугольник 23">
              <a:extLst>
                <a:ext uri="{FF2B5EF4-FFF2-40B4-BE49-F238E27FC236}">
                  <a16:creationId xmlns:a16="http://schemas.microsoft.com/office/drawing/2014/main" id="{22177818-4C9F-4621-B11A-452BF9BFF322}"/>
                </a:ext>
              </a:extLst>
            </p:cNvPr>
            <p:cNvSpPr/>
            <p:nvPr/>
          </p:nvSpPr>
          <p:spPr>
            <a:xfrm>
              <a:off x="3130767" y="3049693"/>
              <a:ext cx="2497800" cy="108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%@12</a:t>
              </a:r>
            </a:p>
            <a:p>
              <a:pPr algn="ctr"/>
              <a:endParaRPr lang="ru-RU" dirty="0"/>
            </a:p>
          </p:txBody>
        </p:sp>
        <p:sp>
          <p:nvSpPr>
            <p:cNvPr id="23" name="Прямоугольник 22">
              <a:extLst>
                <a:ext uri="{FF2B5EF4-FFF2-40B4-BE49-F238E27FC236}">
                  <a16:creationId xmlns:a16="http://schemas.microsoft.com/office/drawing/2014/main" id="{ABED2450-C9A8-4862-9DA3-D2139AFBB0FC}"/>
                </a:ext>
              </a:extLst>
            </p:cNvPr>
            <p:cNvSpPr/>
            <p:nvPr/>
          </p:nvSpPr>
          <p:spPr>
            <a:xfrm>
              <a:off x="3466835" y="3220736"/>
              <a:ext cx="477236" cy="615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7" name="Прямоугольник 26">
            <a:extLst>
              <a:ext uri="{FF2B5EF4-FFF2-40B4-BE49-F238E27FC236}">
                <a16:creationId xmlns:a16="http://schemas.microsoft.com/office/drawing/2014/main" id="{283CA942-4C6F-4B56-A469-1625835C1841}"/>
              </a:ext>
            </a:extLst>
          </p:cNvPr>
          <p:cNvSpPr/>
          <p:nvPr/>
        </p:nvSpPr>
        <p:spPr>
          <a:xfrm>
            <a:off x="10128448" y="3256274"/>
            <a:ext cx="1983235" cy="523220"/>
          </a:xfrm>
          <a:prstGeom prst="rect">
            <a:avLst/>
          </a:prstGeom>
        </p:spPr>
        <p:txBody>
          <a:bodyPr wrap="none">
            <a:spAutoFit/>
          </a:bodyPr>
          <a:lstStyle/>
          <a:p>
            <a:r>
              <a:rPr lang="ru-RU" sz="2800" dirty="0">
                <a:solidFill>
                  <a:srgbClr val="FF0000"/>
                </a:solidFill>
                <a:latin typeface="Verdana" panose="020B0604030504040204" pitchFamily="34" charset="0"/>
                <a:ea typeface="Verdana" panose="020B0604030504040204" pitchFamily="34" charset="0"/>
              </a:rPr>
              <a:t>Подделка</a:t>
            </a:r>
          </a:p>
        </p:txBody>
      </p:sp>
      <p:grpSp>
        <p:nvGrpSpPr>
          <p:cNvPr id="30" name="Группа 29">
            <a:extLst>
              <a:ext uri="{FF2B5EF4-FFF2-40B4-BE49-F238E27FC236}">
                <a16:creationId xmlns:a16="http://schemas.microsoft.com/office/drawing/2014/main" id="{E356CB10-0F0A-4363-982D-39915A766ED2}"/>
              </a:ext>
            </a:extLst>
          </p:cNvPr>
          <p:cNvGrpSpPr/>
          <p:nvPr/>
        </p:nvGrpSpPr>
        <p:grpSpPr>
          <a:xfrm>
            <a:off x="3121578" y="4224901"/>
            <a:ext cx="2497800" cy="1080000"/>
            <a:chOff x="3121578" y="4224901"/>
            <a:chExt cx="2497800" cy="1080000"/>
          </a:xfrm>
        </p:grpSpPr>
        <p:sp>
          <p:nvSpPr>
            <p:cNvPr id="28" name="Прямоугольник 27">
              <a:extLst>
                <a:ext uri="{FF2B5EF4-FFF2-40B4-BE49-F238E27FC236}">
                  <a16:creationId xmlns:a16="http://schemas.microsoft.com/office/drawing/2014/main" id="{360B98C6-E463-47E5-8318-E2D945FD80A2}"/>
                </a:ext>
              </a:extLst>
            </p:cNvPr>
            <p:cNvSpPr/>
            <p:nvPr/>
          </p:nvSpPr>
          <p:spPr>
            <a:xfrm>
              <a:off x="3121578" y="4224901"/>
              <a:ext cx="2497800" cy="1080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100</a:t>
              </a:r>
              <a:endParaRPr lang="ru-RU" dirty="0"/>
            </a:p>
          </p:txBody>
        </p:sp>
        <p:sp>
          <p:nvSpPr>
            <p:cNvPr id="25" name="Овал 24">
              <a:extLst>
                <a:ext uri="{FF2B5EF4-FFF2-40B4-BE49-F238E27FC236}">
                  <a16:creationId xmlns:a16="http://schemas.microsoft.com/office/drawing/2014/main" id="{4B793C13-F448-419D-A65A-56FF52A611AB}"/>
                </a:ext>
              </a:extLst>
            </p:cNvPr>
            <p:cNvSpPr/>
            <p:nvPr/>
          </p:nvSpPr>
          <p:spPr>
            <a:xfrm>
              <a:off x="3993130" y="4398048"/>
              <a:ext cx="595063" cy="699390"/>
            </a:xfrm>
            <a:prstGeom prst="ellipse">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олилиния: фигура 25">
              <a:extLst>
                <a:ext uri="{FF2B5EF4-FFF2-40B4-BE49-F238E27FC236}">
                  <a16:creationId xmlns:a16="http://schemas.microsoft.com/office/drawing/2014/main" id="{A754AD95-E8E9-4CEF-81E1-E9B4B92461A8}"/>
                </a:ext>
              </a:extLst>
            </p:cNvPr>
            <p:cNvSpPr/>
            <p:nvPr/>
          </p:nvSpPr>
          <p:spPr>
            <a:xfrm rot="1825422">
              <a:off x="4147623" y="4758123"/>
              <a:ext cx="273269" cy="126737"/>
            </a:xfrm>
            <a:custGeom>
              <a:avLst/>
              <a:gdLst>
                <a:gd name="connsiteX0" fmla="*/ 0 w 273269"/>
                <a:gd name="connsiteY0" fmla="*/ 115613 h 126737"/>
                <a:gd name="connsiteX1" fmla="*/ 220717 w 273269"/>
                <a:gd name="connsiteY1" fmla="*/ 115613 h 126737"/>
                <a:gd name="connsiteX2" fmla="*/ 273269 w 273269"/>
                <a:gd name="connsiteY2" fmla="*/ 0 h 126737"/>
              </a:gdLst>
              <a:ahLst/>
              <a:cxnLst>
                <a:cxn ang="0">
                  <a:pos x="connsiteX0" y="connsiteY0"/>
                </a:cxn>
                <a:cxn ang="0">
                  <a:pos x="connsiteX1" y="connsiteY1"/>
                </a:cxn>
                <a:cxn ang="0">
                  <a:pos x="connsiteX2" y="connsiteY2"/>
                </a:cxn>
              </a:cxnLst>
              <a:rect l="l" t="t" r="r" b="b"/>
              <a:pathLst>
                <a:path w="273269" h="126737">
                  <a:moveTo>
                    <a:pt x="0" y="115613"/>
                  </a:moveTo>
                  <a:cubicBezTo>
                    <a:pt x="87586" y="125247"/>
                    <a:pt x="175172" y="134882"/>
                    <a:pt x="220717" y="115613"/>
                  </a:cubicBezTo>
                  <a:cubicBezTo>
                    <a:pt x="266262" y="96344"/>
                    <a:pt x="269765" y="48172"/>
                    <a:pt x="273269" y="0"/>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a:extLst>
                <a:ext uri="{FF2B5EF4-FFF2-40B4-BE49-F238E27FC236}">
                  <a16:creationId xmlns:a16="http://schemas.microsoft.com/office/drawing/2014/main" id="{67A41177-A4D3-4790-8002-7FA2F11C5B09}"/>
                </a:ext>
              </a:extLst>
            </p:cNvPr>
            <p:cNvSpPr/>
            <p:nvPr/>
          </p:nvSpPr>
          <p:spPr>
            <a:xfrm>
              <a:off x="4134787" y="4611626"/>
              <a:ext cx="74678" cy="53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a:extLst>
                <a:ext uri="{FF2B5EF4-FFF2-40B4-BE49-F238E27FC236}">
                  <a16:creationId xmlns:a16="http://schemas.microsoft.com/office/drawing/2014/main" id="{32A3F69B-6D03-4A93-A0F0-0FFE12578AB5}"/>
                </a:ext>
              </a:extLst>
            </p:cNvPr>
            <p:cNvSpPr/>
            <p:nvPr/>
          </p:nvSpPr>
          <p:spPr>
            <a:xfrm flipH="1" flipV="1">
              <a:off x="4377100" y="453961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35" name="Прямоугольник 34">
            <a:extLst>
              <a:ext uri="{FF2B5EF4-FFF2-40B4-BE49-F238E27FC236}">
                <a16:creationId xmlns:a16="http://schemas.microsoft.com/office/drawing/2014/main" id="{6B5A2AFC-18CF-4326-9F11-F880B4EDBEBE}"/>
              </a:ext>
            </a:extLst>
          </p:cNvPr>
          <p:cNvSpPr/>
          <p:nvPr/>
        </p:nvSpPr>
        <p:spPr>
          <a:xfrm>
            <a:off x="10174278" y="4469610"/>
            <a:ext cx="1983235" cy="523220"/>
          </a:xfrm>
          <a:prstGeom prst="rect">
            <a:avLst/>
          </a:prstGeom>
        </p:spPr>
        <p:txBody>
          <a:bodyPr wrap="none">
            <a:spAutoFit/>
          </a:bodyPr>
          <a:lstStyle/>
          <a:p>
            <a:r>
              <a:rPr lang="ru-RU" sz="2800" dirty="0">
                <a:solidFill>
                  <a:srgbClr val="FF0000"/>
                </a:solidFill>
                <a:latin typeface="Verdana" panose="020B0604030504040204" pitchFamily="34" charset="0"/>
                <a:ea typeface="Verdana" panose="020B0604030504040204" pitchFamily="34" charset="0"/>
              </a:rPr>
              <a:t>Подделка</a:t>
            </a:r>
          </a:p>
        </p:txBody>
      </p:sp>
      <p:sp>
        <p:nvSpPr>
          <p:cNvPr id="36" name="Прямоугольник 35">
            <a:extLst>
              <a:ext uri="{FF2B5EF4-FFF2-40B4-BE49-F238E27FC236}">
                <a16:creationId xmlns:a16="http://schemas.microsoft.com/office/drawing/2014/main" id="{D5354000-038E-4212-8BA6-390CFC1A854D}"/>
              </a:ext>
            </a:extLst>
          </p:cNvPr>
          <p:cNvSpPr/>
          <p:nvPr/>
        </p:nvSpPr>
        <p:spPr>
          <a:xfrm>
            <a:off x="10303983" y="5740979"/>
            <a:ext cx="1919115" cy="523220"/>
          </a:xfrm>
          <a:prstGeom prst="rect">
            <a:avLst/>
          </a:prstGeom>
        </p:spPr>
        <p:txBody>
          <a:bodyPr wrap="none">
            <a:spAutoFit/>
          </a:bodyPr>
          <a:lstStyle/>
          <a:p>
            <a:r>
              <a:rPr lang="ru-RU" sz="2800" dirty="0">
                <a:solidFill>
                  <a:srgbClr val="00B050"/>
                </a:solidFill>
                <a:latin typeface="Verdana" panose="020B0604030504040204" pitchFamily="34" charset="0"/>
                <a:ea typeface="Verdana" panose="020B0604030504040204" pitchFamily="34" charset="0"/>
              </a:rPr>
              <a:t>Реальное</a:t>
            </a:r>
          </a:p>
        </p:txBody>
      </p:sp>
      <p:cxnSp>
        <p:nvCxnSpPr>
          <p:cNvPr id="37" name="Прямая со стрелкой 36">
            <a:extLst>
              <a:ext uri="{FF2B5EF4-FFF2-40B4-BE49-F238E27FC236}">
                <a16:creationId xmlns:a16="http://schemas.microsoft.com/office/drawing/2014/main" id="{AC11AB7B-3FA5-435B-B74C-1A941EDB6ECD}"/>
              </a:ext>
            </a:extLst>
          </p:cNvPr>
          <p:cNvCxnSpPr>
            <a:cxnSpLocks/>
            <a:stCxn id="24" idx="1"/>
          </p:cNvCxnSpPr>
          <p:nvPr/>
        </p:nvCxnSpPr>
        <p:spPr>
          <a:xfrm flipH="1">
            <a:off x="2711624" y="3589693"/>
            <a:ext cx="419143" cy="55331"/>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Прямая со стрелкой 44">
            <a:extLst>
              <a:ext uri="{FF2B5EF4-FFF2-40B4-BE49-F238E27FC236}">
                <a16:creationId xmlns:a16="http://schemas.microsoft.com/office/drawing/2014/main" id="{AD8D208B-63BC-4310-ADD9-830B8C3789D2}"/>
              </a:ext>
            </a:extLst>
          </p:cNvPr>
          <p:cNvCxnSpPr>
            <a:cxnSpLocks/>
            <a:stCxn id="28" idx="1"/>
            <a:endCxn id="19" idx="2"/>
          </p:cNvCxnSpPr>
          <p:nvPr/>
        </p:nvCxnSpPr>
        <p:spPr>
          <a:xfrm flipH="1" flipV="1">
            <a:off x="1701925" y="4518693"/>
            <a:ext cx="1419653" cy="246208"/>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Прямая со стрелкой 47">
            <a:extLst>
              <a:ext uri="{FF2B5EF4-FFF2-40B4-BE49-F238E27FC236}">
                <a16:creationId xmlns:a16="http://schemas.microsoft.com/office/drawing/2014/main" id="{1E234930-CBDC-4B45-BD37-B2EEFB8FBB79}"/>
              </a:ext>
            </a:extLst>
          </p:cNvPr>
          <p:cNvCxnSpPr>
            <a:cxnSpLocks/>
            <a:stCxn id="3" idx="3"/>
            <a:endCxn id="17" idx="2"/>
          </p:cNvCxnSpPr>
          <p:nvPr/>
        </p:nvCxnSpPr>
        <p:spPr>
          <a:xfrm flipV="1">
            <a:off x="5648114" y="4789253"/>
            <a:ext cx="2318161" cy="1184066"/>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12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4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4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 grpId="0" animBg="1"/>
      <p:bldP spid="21" grpId="0"/>
      <p:bldP spid="27" grpId="0"/>
      <p:bldP spid="35" grpId="0"/>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207568" y="-254457"/>
            <a:ext cx="7920880" cy="1309331"/>
          </a:xfrm>
        </p:spPr>
        <p:txBody>
          <a:bodyPr>
            <a:normAutofit/>
          </a:bodyPr>
          <a:lstStyle/>
          <a:p>
            <a:r>
              <a:rPr lang="ru-RU" sz="3200" b="1" dirty="0">
                <a:solidFill>
                  <a:schemeClr val="bg1"/>
                </a:solidFill>
                <a:latin typeface="-apple-system"/>
              </a:rPr>
              <a:t>Цикличные </a:t>
            </a:r>
            <a:r>
              <a:rPr lang="en-US" sz="3200" b="1" dirty="0">
                <a:solidFill>
                  <a:schemeClr val="bg1"/>
                </a:solidFill>
                <a:latin typeface="-apple-system"/>
              </a:rPr>
              <a:t>GAN</a:t>
            </a:r>
            <a:br>
              <a:rPr lang="en-US" sz="3200" b="1" dirty="0">
                <a:solidFill>
                  <a:schemeClr val="bg1"/>
                </a:solidFill>
                <a:latin typeface="-apple-system"/>
              </a:rPr>
            </a:br>
            <a:r>
              <a:rPr lang="en-US" sz="3200" b="1" dirty="0">
                <a:solidFill>
                  <a:schemeClr val="bg1"/>
                </a:solidFill>
                <a:latin typeface="-apple-system"/>
              </a:rPr>
              <a:t>Cycle-Consistent Adversarial Networks</a:t>
            </a:r>
            <a:endParaRPr lang="ru-RU" sz="3200" b="1"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1" name="Прямоугольник 10">
            <a:extLst>
              <a:ext uri="{FF2B5EF4-FFF2-40B4-BE49-F238E27FC236}">
                <a16:creationId xmlns:a16="http://schemas.microsoft.com/office/drawing/2014/main" id="{141954EB-3098-47E9-B94D-6F42E09FA669}"/>
              </a:ext>
            </a:extLst>
          </p:cNvPr>
          <p:cNvSpPr/>
          <p:nvPr/>
        </p:nvSpPr>
        <p:spPr>
          <a:xfrm>
            <a:off x="1145091" y="5408726"/>
            <a:ext cx="10309941" cy="584775"/>
          </a:xfrm>
          <a:prstGeom prst="rect">
            <a:avLst/>
          </a:prstGeom>
        </p:spPr>
        <p:txBody>
          <a:bodyPr wrap="square">
            <a:spAutoFit/>
          </a:bodyPr>
          <a:lstStyle/>
          <a:p>
            <a:r>
              <a:rPr lang="ru-RU" sz="1600" dirty="0">
                <a:solidFill>
                  <a:schemeClr val="bg1"/>
                </a:solidFill>
                <a:latin typeface="Verdana" panose="020B0604030504040204" pitchFamily="34" charset="0"/>
                <a:ea typeface="Verdana" panose="020B0604030504040204" pitchFamily="34" charset="0"/>
                <a:cs typeface="Verdana" panose="020B0604030504040204" pitchFamily="34" charset="0"/>
              </a:rPr>
              <a:t>https://openaccess.thecvf.com/content_ICCV_2017/papers/Zhu_Unpaired_Image-To-Image_Translation_ICCV_2017_paper.pdf</a:t>
            </a:r>
          </a:p>
        </p:txBody>
      </p:sp>
      <p:pic>
        <p:nvPicPr>
          <p:cNvPr id="13" name="Рисунок 12">
            <a:extLst>
              <a:ext uri="{FF2B5EF4-FFF2-40B4-BE49-F238E27FC236}">
                <a16:creationId xmlns:a16="http://schemas.microsoft.com/office/drawing/2014/main" id="{C2C89041-AD9A-48A0-8320-488F6468FD14}"/>
              </a:ext>
            </a:extLst>
          </p:cNvPr>
          <p:cNvPicPr>
            <a:picLocks noChangeAspect="1"/>
          </p:cNvPicPr>
          <p:nvPr/>
        </p:nvPicPr>
        <p:blipFill>
          <a:blip r:embed="rId4"/>
          <a:stretch>
            <a:fillRect/>
          </a:stretch>
        </p:blipFill>
        <p:spPr>
          <a:xfrm>
            <a:off x="1559496" y="1974844"/>
            <a:ext cx="9481133" cy="3431821"/>
          </a:xfrm>
          <a:prstGeom prst="rect">
            <a:avLst/>
          </a:prstGeom>
        </p:spPr>
      </p:pic>
      <p:sp>
        <p:nvSpPr>
          <p:cNvPr id="15" name="Прямоугольник 14">
            <a:extLst>
              <a:ext uri="{FF2B5EF4-FFF2-40B4-BE49-F238E27FC236}">
                <a16:creationId xmlns:a16="http://schemas.microsoft.com/office/drawing/2014/main" id="{DB9571D6-EFAF-4986-94B9-75B03BACC47C}"/>
              </a:ext>
            </a:extLst>
          </p:cNvPr>
          <p:cNvSpPr/>
          <p:nvPr/>
        </p:nvSpPr>
        <p:spPr>
          <a:xfrm>
            <a:off x="1156042" y="5934670"/>
            <a:ext cx="10309942" cy="923330"/>
          </a:xfrm>
          <a:prstGeom prst="rect">
            <a:avLst/>
          </a:prstGeom>
        </p:spPr>
        <p:txBody>
          <a:bodyPr wrap="square">
            <a:spAutoFit/>
          </a:bodyPr>
          <a:lstStyle/>
          <a:p>
            <a:r>
              <a:rPr lang="tr-TR" b="0" i="0" dirty="0">
                <a:solidFill>
                  <a:schemeClr val="bg1"/>
                </a:solidFill>
                <a:effectLst/>
                <a:latin typeface="Arial" panose="020B0604020202020204" pitchFamily="34" charset="0"/>
              </a:rPr>
              <a:t>Zhu, Jun-Yan, Taesung Park, Phillip Isola, and Alexei A. Efros. "Unpaired image-to-image translation using cycle-consistent adversarial networks." In </a:t>
            </a:r>
            <a:r>
              <a:rPr lang="tr-TR" b="0" i="1" dirty="0">
                <a:solidFill>
                  <a:schemeClr val="bg1"/>
                </a:solidFill>
                <a:effectLst/>
                <a:latin typeface="Arial" panose="020B0604020202020204" pitchFamily="34" charset="0"/>
              </a:rPr>
              <a:t>Proceedings of the IEEE international conference on computer vision</a:t>
            </a:r>
            <a:r>
              <a:rPr lang="tr-TR" b="0" i="0" dirty="0">
                <a:solidFill>
                  <a:schemeClr val="bg1"/>
                </a:solidFill>
                <a:effectLst/>
                <a:latin typeface="Arial" panose="020B0604020202020204" pitchFamily="34" charset="0"/>
              </a:rPr>
              <a:t>, pp. 2223-2232. 2017.</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5541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188126"/>
            <a:ext cx="7920880" cy="1309331"/>
          </a:xfrm>
        </p:spPr>
        <p:txBody>
          <a:bodyPr>
            <a:normAutofit/>
          </a:bodyPr>
          <a:lstStyle/>
          <a:p>
            <a:r>
              <a:rPr lang="ru-RU" sz="3200" b="1" dirty="0">
                <a:solidFill>
                  <a:schemeClr val="bg1"/>
                </a:solidFill>
                <a:latin typeface="-apple-system"/>
              </a:rPr>
              <a:t>«Перевод Изображений»</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141954EB-3098-47E9-B94D-6F42E09FA669}"/>
              </a:ext>
            </a:extLst>
          </p:cNvPr>
          <p:cNvSpPr/>
          <p:nvPr/>
        </p:nvSpPr>
        <p:spPr>
          <a:xfrm>
            <a:off x="3503712" y="5500363"/>
            <a:ext cx="6091075" cy="369332"/>
          </a:xfrm>
          <a:prstGeom prst="rect">
            <a:avLst/>
          </a:prstGeom>
        </p:spPr>
        <p:txBody>
          <a:bodyPr wrap="square">
            <a:spAutoFit/>
          </a:bodyPr>
          <a:lstStyle/>
          <a:p>
            <a:r>
              <a:rPr lang="tr-TR" dirty="0">
                <a:solidFill>
                  <a:schemeClr val="bg1"/>
                </a:solidFill>
                <a:latin typeface="Verdana" panose="020B0604030504040204" pitchFamily="34" charset="0"/>
                <a:ea typeface="Verdana" panose="020B0604030504040204" pitchFamily="34" charset="0"/>
                <a:cs typeface="Verdana" panose="020B0604030504040204" pitchFamily="34" charset="0"/>
              </a:rPr>
              <a:t>https://arxiv.org/pdf/1611.07004.pdf</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1" name="Рисунок 10">
            <a:extLst>
              <a:ext uri="{FF2B5EF4-FFF2-40B4-BE49-F238E27FC236}">
                <a16:creationId xmlns:a16="http://schemas.microsoft.com/office/drawing/2014/main" id="{E591C811-4359-4E86-833A-E821BB70050C}"/>
              </a:ext>
            </a:extLst>
          </p:cNvPr>
          <p:cNvPicPr>
            <a:picLocks noChangeAspect="1"/>
          </p:cNvPicPr>
          <p:nvPr/>
        </p:nvPicPr>
        <p:blipFill rotWithShape="1">
          <a:blip r:embed="rId4"/>
          <a:srcRect t="3957"/>
          <a:stretch/>
        </p:blipFill>
        <p:spPr>
          <a:xfrm>
            <a:off x="1271464" y="2006100"/>
            <a:ext cx="9412995" cy="3465355"/>
          </a:xfrm>
          <a:prstGeom prst="rect">
            <a:avLst/>
          </a:prstGeom>
        </p:spPr>
      </p:pic>
      <p:sp>
        <p:nvSpPr>
          <p:cNvPr id="13" name="Прямоугольник 12">
            <a:extLst>
              <a:ext uri="{FF2B5EF4-FFF2-40B4-BE49-F238E27FC236}">
                <a16:creationId xmlns:a16="http://schemas.microsoft.com/office/drawing/2014/main" id="{CC6C24CE-9C71-47A1-9413-6DBBABC03957}"/>
              </a:ext>
            </a:extLst>
          </p:cNvPr>
          <p:cNvSpPr/>
          <p:nvPr/>
        </p:nvSpPr>
        <p:spPr>
          <a:xfrm>
            <a:off x="1741193" y="5869695"/>
            <a:ext cx="9217024" cy="923330"/>
          </a:xfrm>
          <a:prstGeom prst="rect">
            <a:avLst/>
          </a:prstGeom>
        </p:spPr>
        <p:txBody>
          <a:bodyPr wrap="square">
            <a:spAutoFit/>
          </a:bodyPr>
          <a:lstStyle/>
          <a:p>
            <a:r>
              <a:rPr lang="tr-TR" b="0" i="0" dirty="0">
                <a:solidFill>
                  <a:schemeClr val="bg1"/>
                </a:solidFill>
                <a:effectLst/>
                <a:latin typeface="Arial" panose="020B0604020202020204" pitchFamily="34" charset="0"/>
              </a:rPr>
              <a:t>Isola, Phillip, Jun-Yan Zhu, Tinghui Zhou, and Alexei A. Efros. "Image-to-image translation with conditional adversarial networks." In </a:t>
            </a:r>
            <a:r>
              <a:rPr lang="tr-TR" b="0" i="1" dirty="0">
                <a:solidFill>
                  <a:schemeClr val="bg1"/>
                </a:solidFill>
                <a:effectLst/>
                <a:latin typeface="Arial" panose="020B0604020202020204" pitchFamily="34" charset="0"/>
              </a:rPr>
              <a:t>Proceedings of the IEEE conference on computer vision and pattern recognition</a:t>
            </a:r>
            <a:r>
              <a:rPr lang="tr-TR" b="0" i="0" dirty="0">
                <a:solidFill>
                  <a:schemeClr val="bg1"/>
                </a:solidFill>
                <a:effectLst/>
                <a:latin typeface="Arial" panose="020B0604020202020204" pitchFamily="34" charset="0"/>
              </a:rPr>
              <a:t>, pp. 1125-1134. 2017.</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4845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75579" y="-207774"/>
            <a:ext cx="6399191" cy="1309331"/>
          </a:xfrm>
        </p:spPr>
        <p:txBody>
          <a:bodyPr>
            <a:normAutofit/>
          </a:bodyPr>
          <a:lstStyle/>
          <a:p>
            <a:r>
              <a:rPr lang="ru-RU" sz="3600" b="1" dirty="0">
                <a:solidFill>
                  <a:schemeClr val="bg1"/>
                </a:solidFill>
                <a:latin typeface="-apple-system"/>
              </a:rPr>
              <a:t>«Атаки» на Нейронные Сети</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Прямоугольник 12">
            <a:extLst>
              <a:ext uri="{FF2B5EF4-FFF2-40B4-BE49-F238E27FC236}">
                <a16:creationId xmlns:a16="http://schemas.microsoft.com/office/drawing/2014/main" id="{141954EB-3098-47E9-B94D-6F42E09FA669}"/>
              </a:ext>
            </a:extLst>
          </p:cNvPr>
          <p:cNvSpPr/>
          <p:nvPr/>
        </p:nvSpPr>
        <p:spPr>
          <a:xfrm>
            <a:off x="434115" y="4220501"/>
            <a:ext cx="6091075" cy="369332"/>
          </a:xfrm>
          <a:prstGeom prst="rect">
            <a:avLst/>
          </a:prstGeom>
        </p:spPr>
        <p:txBody>
          <a:bodyPr wrap="square">
            <a:spAutoFit/>
          </a:bodyPr>
          <a:lstStyle/>
          <a:p>
            <a:r>
              <a:rPr lang="tr-TR" dirty="0">
                <a:solidFill>
                  <a:schemeClr val="bg1"/>
                </a:solidFill>
                <a:latin typeface="Verdana" panose="020B0604030504040204" pitchFamily="34" charset="0"/>
                <a:ea typeface="Verdana" panose="020B0604030504040204" pitchFamily="34" charset="0"/>
                <a:cs typeface="Verdana" panose="020B0604030504040204" pitchFamily="34" charset="0"/>
              </a:rPr>
              <a:t>https://arxiv.org/pdf/1412.6572.pdf</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8" name="Рисунок 17">
            <a:extLst>
              <a:ext uri="{FF2B5EF4-FFF2-40B4-BE49-F238E27FC236}">
                <a16:creationId xmlns:a16="http://schemas.microsoft.com/office/drawing/2014/main" id="{7F572326-3878-4FC8-8CFE-425429F947B5}"/>
              </a:ext>
            </a:extLst>
          </p:cNvPr>
          <p:cNvPicPr>
            <a:picLocks noChangeAspect="1"/>
          </p:cNvPicPr>
          <p:nvPr/>
        </p:nvPicPr>
        <p:blipFill>
          <a:blip r:embed="rId4"/>
          <a:stretch>
            <a:fillRect/>
          </a:stretch>
        </p:blipFill>
        <p:spPr>
          <a:xfrm>
            <a:off x="186543" y="2010155"/>
            <a:ext cx="5688632" cy="2161880"/>
          </a:xfrm>
          <a:prstGeom prst="rect">
            <a:avLst/>
          </a:prstGeom>
        </p:spPr>
      </p:pic>
      <p:sp>
        <p:nvSpPr>
          <p:cNvPr id="19" name="Прямоугольник 18">
            <a:extLst>
              <a:ext uri="{FF2B5EF4-FFF2-40B4-BE49-F238E27FC236}">
                <a16:creationId xmlns:a16="http://schemas.microsoft.com/office/drawing/2014/main" id="{886DFDD3-1B82-45AE-B341-5F1653A9435E}"/>
              </a:ext>
            </a:extLst>
          </p:cNvPr>
          <p:cNvSpPr/>
          <p:nvPr/>
        </p:nvSpPr>
        <p:spPr>
          <a:xfrm>
            <a:off x="6744072" y="6230559"/>
            <a:ext cx="6091075" cy="369332"/>
          </a:xfrm>
          <a:prstGeom prst="rect">
            <a:avLst/>
          </a:prstGeom>
        </p:spPr>
        <p:txBody>
          <a:bodyPr wrap="square">
            <a:spAutoFit/>
          </a:bodyPr>
          <a:lstStyle/>
          <a:p>
            <a:r>
              <a:rPr lang="tr-TR" dirty="0">
                <a:solidFill>
                  <a:schemeClr val="bg1"/>
                </a:solidFill>
                <a:latin typeface="Verdana" panose="020B0604030504040204" pitchFamily="34" charset="0"/>
                <a:ea typeface="Verdana" panose="020B0604030504040204" pitchFamily="34" charset="0"/>
                <a:cs typeface="Verdana" panose="020B0604030504040204" pitchFamily="34" charset="0"/>
              </a:rPr>
              <a:t>https://arxiv.org/pdf/1710.08864.pdf</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21" name="Рисунок 20">
            <a:extLst>
              <a:ext uri="{FF2B5EF4-FFF2-40B4-BE49-F238E27FC236}">
                <a16:creationId xmlns:a16="http://schemas.microsoft.com/office/drawing/2014/main" id="{54F654A5-5FC2-43BA-8D46-5839F3332E54}"/>
              </a:ext>
            </a:extLst>
          </p:cNvPr>
          <p:cNvPicPr>
            <a:picLocks noChangeAspect="1"/>
          </p:cNvPicPr>
          <p:nvPr/>
        </p:nvPicPr>
        <p:blipFill rotWithShape="1">
          <a:blip r:embed="rId5"/>
          <a:srcRect b="25375"/>
          <a:stretch/>
        </p:blipFill>
        <p:spPr>
          <a:xfrm>
            <a:off x="6985878" y="2134946"/>
            <a:ext cx="3762919" cy="4074179"/>
          </a:xfrm>
          <a:prstGeom prst="rect">
            <a:avLst/>
          </a:prstGeom>
        </p:spPr>
      </p:pic>
      <p:sp>
        <p:nvSpPr>
          <p:cNvPr id="22" name="TextBox 21">
            <a:extLst>
              <a:ext uri="{FF2B5EF4-FFF2-40B4-BE49-F238E27FC236}">
                <a16:creationId xmlns:a16="http://schemas.microsoft.com/office/drawing/2014/main" id="{8B002B88-8D9B-4E7F-B905-5CFA5771E2CF}"/>
              </a:ext>
            </a:extLst>
          </p:cNvPr>
          <p:cNvSpPr txBox="1"/>
          <p:nvPr/>
        </p:nvSpPr>
        <p:spPr>
          <a:xfrm>
            <a:off x="452087" y="4589833"/>
            <a:ext cx="5423088" cy="830997"/>
          </a:xfrm>
          <a:prstGeom prst="rect">
            <a:avLst/>
          </a:prstGeom>
          <a:noFill/>
        </p:spPr>
        <p:txBody>
          <a:bodyPr wrap="square">
            <a:spAutoFit/>
          </a:bodyPr>
          <a:lstStyle/>
          <a:p>
            <a:r>
              <a:rPr lang="en-US" sz="1600" b="0" i="0" dirty="0">
                <a:solidFill>
                  <a:schemeClr val="bg1"/>
                </a:solidFill>
                <a:effectLst/>
                <a:latin typeface="Arial" panose="020B0604020202020204" pitchFamily="34" charset="0"/>
              </a:rPr>
              <a:t>Goodfellow, Ian J., Jonathon </a:t>
            </a:r>
            <a:r>
              <a:rPr lang="en-US" sz="1600" b="0" i="0" dirty="0" err="1">
                <a:solidFill>
                  <a:schemeClr val="bg1"/>
                </a:solidFill>
                <a:effectLst/>
                <a:latin typeface="Arial" panose="020B0604020202020204" pitchFamily="34" charset="0"/>
              </a:rPr>
              <a:t>Shlens</a:t>
            </a:r>
            <a:r>
              <a:rPr lang="en-US" sz="1600" b="0" i="0" dirty="0">
                <a:solidFill>
                  <a:schemeClr val="bg1"/>
                </a:solidFill>
                <a:effectLst/>
                <a:latin typeface="Arial" panose="020B0604020202020204" pitchFamily="34" charset="0"/>
              </a:rPr>
              <a:t>, and Christian </a:t>
            </a:r>
            <a:r>
              <a:rPr lang="en-US" sz="1600" b="0" i="0" dirty="0" err="1">
                <a:solidFill>
                  <a:schemeClr val="bg1"/>
                </a:solidFill>
                <a:effectLst/>
                <a:latin typeface="Arial" panose="020B0604020202020204" pitchFamily="34" charset="0"/>
              </a:rPr>
              <a:t>Szegedy</a:t>
            </a:r>
            <a:r>
              <a:rPr lang="en-US" sz="1600" b="0" i="0" dirty="0">
                <a:solidFill>
                  <a:schemeClr val="bg1"/>
                </a:solidFill>
                <a:effectLst/>
                <a:latin typeface="Arial" panose="020B0604020202020204" pitchFamily="34" charset="0"/>
              </a:rPr>
              <a:t>. "Explaining and harnessing adversarial examples." </a:t>
            </a:r>
            <a:r>
              <a:rPr lang="en-US" sz="1600" b="0" i="1" dirty="0" err="1">
                <a:solidFill>
                  <a:schemeClr val="bg1"/>
                </a:solidFill>
                <a:effectLst/>
                <a:latin typeface="Arial" panose="020B0604020202020204" pitchFamily="34" charset="0"/>
              </a:rPr>
              <a:t>arXiv</a:t>
            </a:r>
            <a:r>
              <a:rPr lang="en-US" sz="1600" b="0" i="1" dirty="0">
                <a:solidFill>
                  <a:schemeClr val="bg1"/>
                </a:solidFill>
                <a:effectLst/>
                <a:latin typeface="Arial" panose="020B0604020202020204" pitchFamily="34" charset="0"/>
              </a:rPr>
              <a:t> preprint arXiv:1412.6572</a:t>
            </a:r>
            <a:r>
              <a:rPr lang="en-US" sz="1600" b="0" i="0" dirty="0">
                <a:solidFill>
                  <a:schemeClr val="bg1"/>
                </a:solidFill>
                <a:effectLst/>
                <a:latin typeface="Arial" panose="020B0604020202020204" pitchFamily="34" charset="0"/>
              </a:rPr>
              <a:t> (2014).</a:t>
            </a:r>
            <a:endParaRPr lang="ru-RU" sz="1600" dirty="0">
              <a:solidFill>
                <a:schemeClr val="bg1"/>
              </a:solidFill>
            </a:endParaRPr>
          </a:p>
        </p:txBody>
      </p:sp>
      <p:sp>
        <p:nvSpPr>
          <p:cNvPr id="23" name="TextBox 22">
            <a:extLst>
              <a:ext uri="{FF2B5EF4-FFF2-40B4-BE49-F238E27FC236}">
                <a16:creationId xmlns:a16="http://schemas.microsoft.com/office/drawing/2014/main" id="{DFC1317A-231E-4506-82C1-CFFFEF2AB906}"/>
              </a:ext>
            </a:extLst>
          </p:cNvPr>
          <p:cNvSpPr txBox="1"/>
          <p:nvPr/>
        </p:nvSpPr>
        <p:spPr>
          <a:xfrm>
            <a:off x="1409622" y="5532013"/>
            <a:ext cx="5537780" cy="1077218"/>
          </a:xfrm>
          <a:prstGeom prst="rect">
            <a:avLst/>
          </a:prstGeom>
          <a:noFill/>
        </p:spPr>
        <p:txBody>
          <a:bodyPr wrap="square">
            <a:spAutoFit/>
          </a:bodyPr>
          <a:lstStyle/>
          <a:p>
            <a:pPr algn="just"/>
            <a:r>
              <a:rPr lang="tr-TR" sz="1600" b="0" i="0" dirty="0">
                <a:solidFill>
                  <a:schemeClr val="bg1"/>
                </a:solidFill>
                <a:effectLst/>
                <a:latin typeface="Arial" panose="020B0604020202020204" pitchFamily="34" charset="0"/>
              </a:rPr>
              <a:t>Su, Jiawei, Danilo Vasconcellos Vargas, and Kouichi Sakurai. "One pixel attack for fooling deep neural networks." </a:t>
            </a:r>
            <a:r>
              <a:rPr lang="tr-TR" sz="1600" b="0" i="1" dirty="0">
                <a:solidFill>
                  <a:schemeClr val="bg1"/>
                </a:solidFill>
                <a:effectLst/>
                <a:latin typeface="Arial" panose="020B0604020202020204" pitchFamily="34" charset="0"/>
              </a:rPr>
              <a:t>IEEE Transactions on Evolutionary Computation</a:t>
            </a:r>
            <a:r>
              <a:rPr lang="tr-TR" sz="1600" b="0" i="0" dirty="0">
                <a:solidFill>
                  <a:schemeClr val="bg1"/>
                </a:solidFill>
                <a:effectLst/>
                <a:latin typeface="Arial" panose="020B0604020202020204" pitchFamily="34" charset="0"/>
              </a:rPr>
              <a:t> 23, no. 5 (2019): 828-841.</a:t>
            </a:r>
            <a:endParaRPr lang="ru-RU" sz="1600" dirty="0">
              <a:solidFill>
                <a:schemeClr val="bg1"/>
              </a:solidFill>
            </a:endParaRPr>
          </a:p>
        </p:txBody>
      </p:sp>
    </p:spTree>
    <p:extLst>
      <p:ext uri="{BB962C8B-B14F-4D97-AF65-F5344CB8AC3E}">
        <p14:creationId xmlns:p14="http://schemas.microsoft.com/office/powerpoint/2010/main" val="352236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0"/>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Содержание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844824"/>
            <a:ext cx="9793088" cy="3539430"/>
          </a:xfrm>
          <a:prstGeom prst="rect">
            <a:avLst/>
          </a:prstGeom>
          <a:noFill/>
        </p:spPr>
        <p:txBody>
          <a:bodyPr wrap="square" rtlCol="0">
            <a:spAutoFit/>
          </a:bodyPr>
          <a:lstStyle/>
          <a:p>
            <a:r>
              <a:rPr lang="ru-RU" sz="2800" dirty="0">
                <a:solidFill>
                  <a:srgbClr val="363636"/>
                </a:solidFill>
                <a:latin typeface="Verdana" panose="020B0604030504040204" pitchFamily="34" charset="0"/>
                <a:ea typeface="Verdana" panose="020B0604030504040204" pitchFamily="34" charset="0"/>
              </a:rPr>
              <a:t>Генеративные Модели</a:t>
            </a:r>
          </a:p>
          <a:p>
            <a:endParaRPr lang="ru-RU"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r>
              <a:rPr lang="ru-RU" sz="2800" b="1" dirty="0">
                <a:solidFill>
                  <a:schemeClr val="bg1"/>
                </a:solidFill>
                <a:latin typeface="Verdana" panose="020B0604030504040204" pitchFamily="34" charset="0"/>
                <a:ea typeface="Verdana" panose="020B0604030504040204" pitchFamily="34" charset="0"/>
              </a:rPr>
              <a:t>Перенос Стиля</a:t>
            </a:r>
            <a:endParaRPr lang="en-US" sz="2800" b="1"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56657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3" name="Рисунок 2">
            <a:extLst>
              <a:ext uri="{FF2B5EF4-FFF2-40B4-BE49-F238E27FC236}">
                <a16:creationId xmlns:a16="http://schemas.microsoft.com/office/drawing/2014/main" id="{0E3D8272-ABBE-496B-B2C8-5717E58F6D92}"/>
              </a:ext>
            </a:extLst>
          </p:cNvPr>
          <p:cNvPicPr>
            <a:picLocks noChangeAspect="1"/>
          </p:cNvPicPr>
          <p:nvPr/>
        </p:nvPicPr>
        <p:blipFill>
          <a:blip r:embed="rId4"/>
          <a:stretch>
            <a:fillRect/>
          </a:stretch>
        </p:blipFill>
        <p:spPr>
          <a:xfrm>
            <a:off x="54980" y="2886719"/>
            <a:ext cx="1512168" cy="2038140"/>
          </a:xfrm>
          <a:prstGeom prst="rect">
            <a:avLst/>
          </a:prstGeom>
        </p:spPr>
      </p:pic>
      <p:pic>
        <p:nvPicPr>
          <p:cNvPr id="5" name="Рисунок 4">
            <a:extLst>
              <a:ext uri="{FF2B5EF4-FFF2-40B4-BE49-F238E27FC236}">
                <a16:creationId xmlns:a16="http://schemas.microsoft.com/office/drawing/2014/main" id="{1B9F5726-1A74-4496-AC91-783A2DBE3991}"/>
              </a:ext>
            </a:extLst>
          </p:cNvPr>
          <p:cNvPicPr>
            <a:picLocks noChangeAspect="1"/>
          </p:cNvPicPr>
          <p:nvPr/>
        </p:nvPicPr>
        <p:blipFill>
          <a:blip r:embed="rId5"/>
          <a:stretch>
            <a:fillRect/>
          </a:stretch>
        </p:blipFill>
        <p:spPr>
          <a:xfrm>
            <a:off x="1834194" y="2024482"/>
            <a:ext cx="5289176" cy="2593902"/>
          </a:xfrm>
          <a:prstGeom prst="rect">
            <a:avLst/>
          </a:prstGeom>
        </p:spPr>
      </p:pic>
      <p:pic>
        <p:nvPicPr>
          <p:cNvPr id="6" name="Рисунок 5">
            <a:extLst>
              <a:ext uri="{FF2B5EF4-FFF2-40B4-BE49-F238E27FC236}">
                <a16:creationId xmlns:a16="http://schemas.microsoft.com/office/drawing/2014/main" id="{E4897984-ED1E-4A89-8B2E-27BFDCB11ECF}"/>
              </a:ext>
            </a:extLst>
          </p:cNvPr>
          <p:cNvPicPr>
            <a:picLocks noChangeAspect="1"/>
          </p:cNvPicPr>
          <p:nvPr/>
        </p:nvPicPr>
        <p:blipFill>
          <a:blip r:embed="rId6"/>
          <a:stretch>
            <a:fillRect/>
          </a:stretch>
        </p:blipFill>
        <p:spPr>
          <a:xfrm>
            <a:off x="7363678" y="2017118"/>
            <a:ext cx="4476283" cy="3347274"/>
          </a:xfrm>
          <a:prstGeom prst="rect">
            <a:avLst/>
          </a:prstGeom>
        </p:spPr>
      </p:pic>
      <p:pic>
        <p:nvPicPr>
          <p:cNvPr id="7" name="Рисунок 6">
            <a:extLst>
              <a:ext uri="{FF2B5EF4-FFF2-40B4-BE49-F238E27FC236}">
                <a16:creationId xmlns:a16="http://schemas.microsoft.com/office/drawing/2014/main" id="{6C54D759-B339-4243-BEDB-1E4A29A7BA88}"/>
              </a:ext>
            </a:extLst>
          </p:cNvPr>
          <p:cNvPicPr>
            <a:picLocks noChangeAspect="1"/>
          </p:cNvPicPr>
          <p:nvPr/>
        </p:nvPicPr>
        <p:blipFill>
          <a:blip r:embed="rId7"/>
          <a:stretch>
            <a:fillRect/>
          </a:stretch>
        </p:blipFill>
        <p:spPr>
          <a:xfrm>
            <a:off x="1769838" y="4742684"/>
            <a:ext cx="5391150" cy="1323975"/>
          </a:xfrm>
          <a:prstGeom prst="rect">
            <a:avLst/>
          </a:prstGeom>
        </p:spPr>
      </p:pic>
      <p:sp>
        <p:nvSpPr>
          <p:cNvPr id="13" name="Заголовок 1">
            <a:extLst>
              <a:ext uri="{FF2B5EF4-FFF2-40B4-BE49-F238E27FC236}">
                <a16:creationId xmlns:a16="http://schemas.microsoft.com/office/drawing/2014/main" id="{089597E7-7A77-4153-B518-322B176590D2}"/>
              </a:ext>
            </a:extLst>
          </p:cNvPr>
          <p:cNvSpPr txBox="1">
            <a:spLocks/>
          </p:cNvSpPr>
          <p:nvPr/>
        </p:nvSpPr>
        <p:spPr>
          <a:xfrm>
            <a:off x="2135560" y="-193356"/>
            <a:ext cx="7920880" cy="130933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apple-system"/>
              </a:rPr>
              <a:t>Нейронные Сети</a:t>
            </a:r>
            <a:br>
              <a:rPr lang="ru-RU" sz="3200" b="1" dirty="0">
                <a:solidFill>
                  <a:schemeClr val="bg1"/>
                </a:solidFill>
                <a:latin typeface="-apple-system"/>
              </a:rPr>
            </a:br>
            <a:r>
              <a:rPr lang="ru-RU" sz="3200" b="1" dirty="0">
                <a:solidFill>
                  <a:schemeClr val="bg1"/>
                </a:solidFill>
                <a:latin typeface="-apple-system"/>
              </a:rPr>
              <a:t>«</a:t>
            </a:r>
            <a:r>
              <a:rPr lang="ru-RU" sz="3200" dirty="0">
                <a:solidFill>
                  <a:schemeClr val="bg1"/>
                </a:solidFill>
                <a:latin typeface="-apple-system"/>
              </a:rPr>
              <a:t>Визуализация Слоев» </a:t>
            </a:r>
          </a:p>
        </p:txBody>
      </p:sp>
      <p:sp>
        <p:nvSpPr>
          <p:cNvPr id="17" name="TextBox 16">
            <a:extLst>
              <a:ext uri="{FF2B5EF4-FFF2-40B4-BE49-F238E27FC236}">
                <a16:creationId xmlns:a16="http://schemas.microsoft.com/office/drawing/2014/main" id="{F0480517-0610-4578-BEA0-FC1321F0512E}"/>
              </a:ext>
            </a:extLst>
          </p:cNvPr>
          <p:cNvSpPr txBox="1"/>
          <p:nvPr/>
        </p:nvSpPr>
        <p:spPr>
          <a:xfrm>
            <a:off x="1127448" y="6151959"/>
            <a:ext cx="9577064" cy="646331"/>
          </a:xfrm>
          <a:prstGeom prst="rect">
            <a:avLst/>
          </a:prstGeom>
          <a:noFill/>
        </p:spPr>
        <p:txBody>
          <a:bodyPr wrap="square">
            <a:spAutoFit/>
          </a:bodyPr>
          <a:lstStyle/>
          <a:p>
            <a:r>
              <a:rPr lang="tr-TR" b="0" i="0" dirty="0">
                <a:solidFill>
                  <a:schemeClr val="bg1"/>
                </a:solidFill>
                <a:effectLst/>
                <a:latin typeface="Arial" panose="020B0604020202020204" pitchFamily="34" charset="0"/>
              </a:rPr>
              <a:t>Zeiler, Matthew D., and Rob Fergus. "Visualizing and understanding convolutional networks." In </a:t>
            </a:r>
            <a:r>
              <a:rPr lang="tr-TR" b="0" i="1" dirty="0">
                <a:solidFill>
                  <a:schemeClr val="bg1"/>
                </a:solidFill>
                <a:effectLst/>
                <a:latin typeface="Arial" panose="020B0604020202020204" pitchFamily="34" charset="0"/>
              </a:rPr>
              <a:t>European conference on computer vision</a:t>
            </a:r>
            <a:r>
              <a:rPr lang="tr-TR" b="0" i="0" dirty="0">
                <a:solidFill>
                  <a:schemeClr val="bg1"/>
                </a:solidFill>
                <a:effectLst/>
                <a:latin typeface="Arial" panose="020B0604020202020204" pitchFamily="34" charset="0"/>
              </a:rPr>
              <a:t>, pp. 818-833. Springer, Cham, 2014.</a:t>
            </a:r>
            <a:endParaRPr lang="ru-RU" dirty="0">
              <a:solidFill>
                <a:schemeClr val="bg1"/>
              </a:solidFill>
            </a:endParaRPr>
          </a:p>
        </p:txBody>
      </p:sp>
    </p:spTree>
    <p:extLst>
      <p:ext uri="{BB962C8B-B14F-4D97-AF65-F5344CB8AC3E}">
        <p14:creationId xmlns:p14="http://schemas.microsoft.com/office/powerpoint/2010/main" val="329952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207568" y="-254457"/>
            <a:ext cx="7920880" cy="1309331"/>
          </a:xfrm>
        </p:spPr>
        <p:txBody>
          <a:bodyPr>
            <a:normAutofit/>
          </a:bodyPr>
          <a:lstStyle/>
          <a:p>
            <a:r>
              <a:rPr lang="ru-RU" sz="3200" b="1" dirty="0">
                <a:solidFill>
                  <a:schemeClr val="bg1"/>
                </a:solidFill>
                <a:latin typeface="-apple-system"/>
              </a:rPr>
              <a:t>Нейронные Сети</a:t>
            </a:r>
            <a:br>
              <a:rPr lang="ru-RU" sz="3200" b="1" dirty="0">
                <a:solidFill>
                  <a:schemeClr val="bg1"/>
                </a:solidFill>
                <a:latin typeface="-apple-system"/>
              </a:rPr>
            </a:br>
            <a:r>
              <a:rPr lang="ru-RU" sz="3200" b="1" dirty="0">
                <a:solidFill>
                  <a:schemeClr val="bg1"/>
                </a:solidFill>
                <a:latin typeface="-apple-system"/>
              </a:rPr>
              <a:t>«</a:t>
            </a:r>
            <a:r>
              <a:rPr lang="ru-RU" sz="3200" dirty="0">
                <a:solidFill>
                  <a:schemeClr val="bg1"/>
                </a:solidFill>
                <a:latin typeface="-apple-system"/>
              </a:rPr>
              <a:t>Визуализация Слоев» </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Прямоугольник 8">
            <a:extLst>
              <a:ext uri="{FF2B5EF4-FFF2-40B4-BE49-F238E27FC236}">
                <a16:creationId xmlns:a16="http://schemas.microsoft.com/office/drawing/2014/main" id="{AA71B4F8-C49E-424B-A6C2-090B6977C014}"/>
              </a:ext>
            </a:extLst>
          </p:cNvPr>
          <p:cNvSpPr/>
          <p:nvPr/>
        </p:nvSpPr>
        <p:spPr>
          <a:xfrm>
            <a:off x="3035660" y="6188353"/>
            <a:ext cx="6120680" cy="369332"/>
          </a:xfrm>
          <a:prstGeom prst="rect">
            <a:avLst/>
          </a:prstGeom>
        </p:spPr>
        <p:txBody>
          <a:bodyPr wrap="square">
            <a:spAutoFit/>
          </a:bodyPr>
          <a:lstStyle/>
          <a:p>
            <a:r>
              <a:rPr lang="tr-TR" dirty="0">
                <a:solidFill>
                  <a:schemeClr val="bg1"/>
                </a:solidFill>
              </a:rPr>
              <a:t>https://distill.pub/2017/feature-visualization/</a:t>
            </a:r>
            <a:endParaRPr lang="ru-RU" dirty="0">
              <a:solidFill>
                <a:schemeClr val="bg1"/>
              </a:solidFill>
            </a:endParaRPr>
          </a:p>
        </p:txBody>
      </p:sp>
      <p:pic>
        <p:nvPicPr>
          <p:cNvPr id="4" name="Рисунок 3">
            <a:extLst>
              <a:ext uri="{FF2B5EF4-FFF2-40B4-BE49-F238E27FC236}">
                <a16:creationId xmlns:a16="http://schemas.microsoft.com/office/drawing/2014/main" id="{2C25D5E0-C933-41A3-A71B-AA3651A66E2B}"/>
              </a:ext>
            </a:extLst>
          </p:cNvPr>
          <p:cNvPicPr>
            <a:picLocks noChangeAspect="1"/>
          </p:cNvPicPr>
          <p:nvPr/>
        </p:nvPicPr>
        <p:blipFill>
          <a:blip r:embed="rId4"/>
          <a:stretch>
            <a:fillRect/>
          </a:stretch>
        </p:blipFill>
        <p:spPr>
          <a:xfrm>
            <a:off x="107528" y="2193048"/>
            <a:ext cx="11976943" cy="3677684"/>
          </a:xfrm>
          <a:prstGeom prst="rect">
            <a:avLst/>
          </a:prstGeom>
        </p:spPr>
      </p:pic>
    </p:spTree>
    <p:extLst>
      <p:ext uri="{BB962C8B-B14F-4D97-AF65-F5344CB8AC3E}">
        <p14:creationId xmlns:p14="http://schemas.microsoft.com/office/powerpoint/2010/main" val="666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207568" y="-187912"/>
            <a:ext cx="7920880" cy="1309331"/>
          </a:xfrm>
        </p:spPr>
        <p:txBody>
          <a:bodyPr>
            <a:normAutofit/>
          </a:bodyPr>
          <a:lstStyle/>
          <a:p>
            <a:r>
              <a:rPr lang="ru-RU" sz="3200" b="1" dirty="0">
                <a:solidFill>
                  <a:schemeClr val="bg1"/>
                </a:solidFill>
                <a:latin typeface="-apple-system"/>
              </a:rPr>
              <a:t>Нейронные Сети</a:t>
            </a:r>
            <a:br>
              <a:rPr lang="ru-RU" sz="3200" b="1" dirty="0">
                <a:solidFill>
                  <a:schemeClr val="bg1"/>
                </a:solidFill>
                <a:latin typeface="-apple-system"/>
              </a:rPr>
            </a:br>
            <a:r>
              <a:rPr lang="ru-RU" sz="3200" b="1" dirty="0">
                <a:solidFill>
                  <a:schemeClr val="bg1"/>
                </a:solidFill>
                <a:latin typeface="-apple-system"/>
              </a:rPr>
              <a:t>«</a:t>
            </a:r>
            <a:r>
              <a:rPr lang="ru-RU" sz="3200" dirty="0">
                <a:solidFill>
                  <a:schemeClr val="bg1"/>
                </a:solidFill>
                <a:latin typeface="-apple-system"/>
              </a:rPr>
              <a:t>Визуализация Слоев» </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AA71B4F8-C49E-424B-A6C2-090B6977C014}"/>
              </a:ext>
            </a:extLst>
          </p:cNvPr>
          <p:cNvSpPr/>
          <p:nvPr/>
        </p:nvSpPr>
        <p:spPr>
          <a:xfrm>
            <a:off x="3287688" y="6373019"/>
            <a:ext cx="6120680" cy="369332"/>
          </a:xfrm>
          <a:prstGeom prst="rect">
            <a:avLst/>
          </a:prstGeom>
        </p:spPr>
        <p:txBody>
          <a:bodyPr wrap="square">
            <a:spAutoFit/>
          </a:bodyPr>
          <a:lstStyle/>
          <a:p>
            <a:r>
              <a:rPr lang="tr-TR" dirty="0">
                <a:solidFill>
                  <a:schemeClr val="bg1"/>
                </a:solidFill>
              </a:rPr>
              <a:t>https://distill.pub/2017/feature-visualization/</a:t>
            </a:r>
            <a:endParaRPr lang="ru-RU" dirty="0">
              <a:solidFill>
                <a:schemeClr val="bg1"/>
              </a:solidFill>
            </a:endParaRPr>
          </a:p>
        </p:txBody>
      </p:sp>
      <p:pic>
        <p:nvPicPr>
          <p:cNvPr id="11" name="Рисунок 10">
            <a:extLst>
              <a:ext uri="{FF2B5EF4-FFF2-40B4-BE49-F238E27FC236}">
                <a16:creationId xmlns:a16="http://schemas.microsoft.com/office/drawing/2014/main" id="{71788C5D-DC78-47C2-BE87-8B7C39E44B7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2853" y="2000417"/>
            <a:ext cx="11718197" cy="4474708"/>
          </a:xfrm>
          <a:prstGeom prst="rect">
            <a:avLst/>
          </a:prstGeom>
        </p:spPr>
      </p:pic>
    </p:spTree>
    <p:extLst>
      <p:ext uri="{BB962C8B-B14F-4D97-AF65-F5344CB8AC3E}">
        <p14:creationId xmlns:p14="http://schemas.microsoft.com/office/powerpoint/2010/main" val="150161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87821" y="-215895"/>
            <a:ext cx="7920880" cy="1309331"/>
          </a:xfrm>
        </p:spPr>
        <p:txBody>
          <a:bodyPr>
            <a:normAutofit/>
          </a:bodyPr>
          <a:lstStyle/>
          <a:p>
            <a:r>
              <a:rPr lang="ru-RU" sz="3200" b="1" dirty="0">
                <a:solidFill>
                  <a:schemeClr val="bg1"/>
                </a:solidFill>
                <a:latin typeface="-apple-system"/>
              </a:rPr>
              <a:t>Вспоминаем МХК</a:t>
            </a:r>
            <a:endParaRPr lang="ru-RU" sz="3200"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71CC428C-1ABD-4ECD-BB56-574334289ACF}"/>
              </a:ext>
            </a:extLst>
          </p:cNvPr>
          <p:cNvSpPr/>
          <p:nvPr/>
        </p:nvSpPr>
        <p:spPr>
          <a:xfrm>
            <a:off x="529252" y="1791066"/>
            <a:ext cx="2924583" cy="461665"/>
          </a:xfrm>
          <a:prstGeom prst="rect">
            <a:avLst/>
          </a:prstGeom>
        </p:spPr>
        <p:txBody>
          <a:bodyPr wrap="none">
            <a:spAutoFit/>
          </a:bodyPr>
          <a:lstStyle/>
          <a:p>
            <a:r>
              <a:rPr lang="tr-TR" sz="2400" dirty="0">
                <a:solidFill>
                  <a:schemeClr val="bg1"/>
                </a:solidFill>
                <a:latin typeface="Verdana" panose="020B0604030504040204" pitchFamily="34" charset="0"/>
                <a:ea typeface="Verdana" panose="020B0604030504040204" pitchFamily="34" charset="0"/>
                <a:cs typeface="Verdana" panose="020B0604030504040204" pitchFamily="34" charset="0"/>
              </a:rPr>
              <a:t>Vincent van Gogh</a:t>
            </a:r>
          </a:p>
        </p:txBody>
      </p:sp>
      <p:pic>
        <p:nvPicPr>
          <p:cNvPr id="15362" name="Picture 2" descr="Some of The Most Famous Artists Of All Time most famous artists Some of The Most Famous Artists Of All Time Some of The Most Famous Artists Of All Time 3">
            <a:extLst>
              <a:ext uri="{FF2B5EF4-FFF2-40B4-BE49-F238E27FC236}">
                <a16:creationId xmlns:a16="http://schemas.microsoft.com/office/drawing/2014/main" id="{19F2EE23-731C-4EF0-996B-E32438B4B0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738" y="2210690"/>
            <a:ext cx="2510040" cy="1982931"/>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a:extLst>
              <a:ext uri="{FF2B5EF4-FFF2-40B4-BE49-F238E27FC236}">
                <a16:creationId xmlns:a16="http://schemas.microsoft.com/office/drawing/2014/main" id="{80C4E71B-EA6B-4C72-916F-873E75F982BC}"/>
              </a:ext>
            </a:extLst>
          </p:cNvPr>
          <p:cNvSpPr/>
          <p:nvPr/>
        </p:nvSpPr>
        <p:spPr>
          <a:xfrm>
            <a:off x="4113035" y="1748003"/>
            <a:ext cx="2147767" cy="461665"/>
          </a:xfrm>
          <a:prstGeom prst="rect">
            <a:avLst/>
          </a:prstGeom>
        </p:spPr>
        <p:txBody>
          <a:bodyPr wrap="none">
            <a:spAutoFit/>
          </a:bodyPr>
          <a:lstStyle/>
          <a:p>
            <a:r>
              <a:rPr lang="tr-TR" sz="2400" dirty="0">
                <a:solidFill>
                  <a:schemeClr val="bg1"/>
                </a:solidFill>
                <a:latin typeface="Verdana" panose="020B0604030504040204" pitchFamily="34" charset="0"/>
                <a:ea typeface="Verdana" panose="020B0604030504040204" pitchFamily="34" charset="0"/>
                <a:cs typeface="Verdana" panose="020B0604030504040204" pitchFamily="34" charset="0"/>
              </a:rPr>
              <a:t>Andy Warhol</a:t>
            </a:r>
          </a:p>
        </p:txBody>
      </p:sp>
      <p:pic>
        <p:nvPicPr>
          <p:cNvPr id="13" name="Рисунок 12">
            <a:extLst>
              <a:ext uri="{FF2B5EF4-FFF2-40B4-BE49-F238E27FC236}">
                <a16:creationId xmlns:a16="http://schemas.microsoft.com/office/drawing/2014/main" id="{3409651E-DE74-444E-BD66-B94558233730}"/>
              </a:ext>
            </a:extLst>
          </p:cNvPr>
          <p:cNvPicPr>
            <a:picLocks noChangeAspect="1"/>
          </p:cNvPicPr>
          <p:nvPr/>
        </p:nvPicPr>
        <p:blipFill rotWithShape="1">
          <a:blip r:embed="rId5"/>
          <a:srcRect l="22464" t="-120" r="24439" b="120"/>
          <a:stretch/>
        </p:blipFill>
        <p:spPr>
          <a:xfrm>
            <a:off x="4250815" y="2240694"/>
            <a:ext cx="1872208" cy="1983396"/>
          </a:xfrm>
          <a:prstGeom prst="rect">
            <a:avLst/>
          </a:prstGeom>
        </p:spPr>
      </p:pic>
      <p:pic>
        <p:nvPicPr>
          <p:cNvPr id="15364" name="Picture 4" descr="Some of The Most Famous Artists Of All Time most famous artists Some of The Most Famous Artists Of All Time Some of The Most Famous Artists Of All Time 1">
            <a:extLst>
              <a:ext uri="{FF2B5EF4-FFF2-40B4-BE49-F238E27FC236}">
                <a16:creationId xmlns:a16="http://schemas.microsoft.com/office/drawing/2014/main" id="{456A0062-126A-45CF-8248-AEB62E50D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4760" y="1957913"/>
            <a:ext cx="3487452" cy="1961692"/>
          </a:xfrm>
          <a:prstGeom prst="rect">
            <a:avLst/>
          </a:prstGeom>
          <a:noFill/>
          <a:extLst>
            <a:ext uri="{909E8E84-426E-40DD-AFC4-6F175D3DCCD1}">
              <a14:hiddenFill xmlns:a14="http://schemas.microsoft.com/office/drawing/2010/main">
                <a:solidFill>
                  <a:srgbClr val="FFFFFF"/>
                </a:solidFill>
              </a14:hiddenFill>
            </a:ext>
          </a:extLst>
        </p:spPr>
      </p:pic>
      <p:sp>
        <p:nvSpPr>
          <p:cNvPr id="15" name="Прямоугольник 14">
            <a:extLst>
              <a:ext uri="{FF2B5EF4-FFF2-40B4-BE49-F238E27FC236}">
                <a16:creationId xmlns:a16="http://schemas.microsoft.com/office/drawing/2014/main" id="{86453FA0-DC57-4557-82D7-4AC69A66C8CC}"/>
              </a:ext>
            </a:extLst>
          </p:cNvPr>
          <p:cNvSpPr/>
          <p:nvPr/>
        </p:nvSpPr>
        <p:spPr>
          <a:xfrm>
            <a:off x="8185967" y="1504076"/>
            <a:ext cx="2245038" cy="461665"/>
          </a:xfrm>
          <a:prstGeom prst="rect">
            <a:avLst/>
          </a:prstGeom>
        </p:spPr>
        <p:txBody>
          <a:bodyPr wrap="none">
            <a:spAutoFit/>
          </a:bodyPr>
          <a:lstStyle/>
          <a:p>
            <a:pPr algn="ctr"/>
            <a:r>
              <a:rPr lang="tr-TR" sz="2400" dirty="0">
                <a:solidFill>
                  <a:schemeClr val="bg1"/>
                </a:solidFill>
                <a:latin typeface="Verdana" panose="020B0604030504040204" pitchFamily="34" charset="0"/>
                <a:ea typeface="Verdana" panose="020B0604030504040204" pitchFamily="34" charset="0"/>
                <a:cs typeface="Verdana" panose="020B0604030504040204" pitchFamily="34" charset="0"/>
              </a:rPr>
              <a:t>Pablo Picasso</a:t>
            </a:r>
          </a:p>
        </p:txBody>
      </p:sp>
      <p:sp>
        <p:nvSpPr>
          <p:cNvPr id="17" name="Прямоугольник 16">
            <a:extLst>
              <a:ext uri="{FF2B5EF4-FFF2-40B4-BE49-F238E27FC236}">
                <a16:creationId xmlns:a16="http://schemas.microsoft.com/office/drawing/2014/main" id="{ED08D1A7-F979-425C-AD93-78B3FB4BD8F9}"/>
              </a:ext>
            </a:extLst>
          </p:cNvPr>
          <p:cNvSpPr/>
          <p:nvPr/>
        </p:nvSpPr>
        <p:spPr>
          <a:xfrm>
            <a:off x="513700" y="4329404"/>
            <a:ext cx="2948243" cy="461665"/>
          </a:xfrm>
          <a:prstGeom prst="rect">
            <a:avLst/>
          </a:prstGeom>
        </p:spPr>
        <p:txBody>
          <a:bodyPr wrap="none">
            <a:spAutoFit/>
          </a:bodyPr>
          <a:lstStyle/>
          <a:p>
            <a:r>
              <a:rPr lang="tr-TR" sz="2400" dirty="0">
                <a:solidFill>
                  <a:schemeClr val="bg1"/>
                </a:solidFill>
                <a:latin typeface="Verdana" panose="020B0604030504040204" pitchFamily="34" charset="0"/>
                <a:ea typeface="Verdana" panose="020B0604030504040204" pitchFamily="34" charset="0"/>
                <a:cs typeface="Verdana" panose="020B0604030504040204" pitchFamily="34" charset="0"/>
              </a:rPr>
              <a:t>Leonardo da Vinci</a:t>
            </a:r>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8" name="Рисунок 17">
            <a:extLst>
              <a:ext uri="{FF2B5EF4-FFF2-40B4-BE49-F238E27FC236}">
                <a16:creationId xmlns:a16="http://schemas.microsoft.com/office/drawing/2014/main" id="{49203753-3A2E-4480-AFB1-1F1D89BE2E21}"/>
              </a:ext>
            </a:extLst>
          </p:cNvPr>
          <p:cNvPicPr>
            <a:picLocks noChangeAspect="1"/>
          </p:cNvPicPr>
          <p:nvPr/>
        </p:nvPicPr>
        <p:blipFill>
          <a:blip r:embed="rId7"/>
          <a:stretch>
            <a:fillRect/>
          </a:stretch>
        </p:blipFill>
        <p:spPr>
          <a:xfrm>
            <a:off x="1138601" y="4820250"/>
            <a:ext cx="1315930" cy="1960736"/>
          </a:xfrm>
          <a:prstGeom prst="rect">
            <a:avLst/>
          </a:prstGeom>
        </p:spPr>
      </p:pic>
      <p:sp>
        <p:nvSpPr>
          <p:cNvPr id="19" name="Прямоугольник 18">
            <a:extLst>
              <a:ext uri="{FF2B5EF4-FFF2-40B4-BE49-F238E27FC236}">
                <a16:creationId xmlns:a16="http://schemas.microsoft.com/office/drawing/2014/main" id="{F51B9437-1126-4DFD-956F-485D4242B3E4}"/>
              </a:ext>
            </a:extLst>
          </p:cNvPr>
          <p:cNvSpPr/>
          <p:nvPr/>
        </p:nvSpPr>
        <p:spPr>
          <a:xfrm>
            <a:off x="4039007" y="4274980"/>
            <a:ext cx="2295821" cy="461665"/>
          </a:xfrm>
          <a:prstGeom prst="rect">
            <a:avLst/>
          </a:prstGeom>
        </p:spPr>
        <p:txBody>
          <a:bodyPr wrap="none">
            <a:spAutoFit/>
          </a:bodyPr>
          <a:lstStyle/>
          <a:p>
            <a:pPr algn="ctr"/>
            <a:r>
              <a:rPr lang="tr-TR" sz="2400" dirty="0">
                <a:solidFill>
                  <a:schemeClr val="bg1"/>
                </a:solidFill>
                <a:latin typeface="Verdana" panose="020B0604030504040204" pitchFamily="34" charset="0"/>
                <a:ea typeface="Verdana" panose="020B0604030504040204" pitchFamily="34" charset="0"/>
                <a:cs typeface="Verdana" panose="020B0604030504040204" pitchFamily="34" charset="0"/>
              </a:rPr>
              <a:t>Claude Monet</a:t>
            </a:r>
          </a:p>
        </p:txBody>
      </p:sp>
      <p:pic>
        <p:nvPicPr>
          <p:cNvPr id="21" name="Рисунок 20">
            <a:extLst>
              <a:ext uri="{FF2B5EF4-FFF2-40B4-BE49-F238E27FC236}">
                <a16:creationId xmlns:a16="http://schemas.microsoft.com/office/drawing/2014/main" id="{4FE8B2F6-903F-4C82-B579-DFE00E48DC52}"/>
              </a:ext>
            </a:extLst>
          </p:cNvPr>
          <p:cNvPicPr>
            <a:picLocks noChangeAspect="1"/>
          </p:cNvPicPr>
          <p:nvPr/>
        </p:nvPicPr>
        <p:blipFill>
          <a:blip r:embed="rId8"/>
          <a:stretch>
            <a:fillRect/>
          </a:stretch>
        </p:blipFill>
        <p:spPr>
          <a:xfrm>
            <a:off x="4133000" y="4820250"/>
            <a:ext cx="2295821" cy="1793610"/>
          </a:xfrm>
          <a:prstGeom prst="rect">
            <a:avLst/>
          </a:prstGeom>
        </p:spPr>
      </p:pic>
      <p:pic>
        <p:nvPicPr>
          <p:cNvPr id="22" name="Рисунок 21">
            <a:extLst>
              <a:ext uri="{FF2B5EF4-FFF2-40B4-BE49-F238E27FC236}">
                <a16:creationId xmlns:a16="http://schemas.microsoft.com/office/drawing/2014/main" id="{3AA18044-E9C6-493C-A7E8-958ADD842436}"/>
              </a:ext>
            </a:extLst>
          </p:cNvPr>
          <p:cNvPicPr>
            <a:picLocks noChangeAspect="1"/>
          </p:cNvPicPr>
          <p:nvPr/>
        </p:nvPicPr>
        <p:blipFill>
          <a:blip r:embed="rId9"/>
          <a:stretch>
            <a:fillRect/>
          </a:stretch>
        </p:blipFill>
        <p:spPr>
          <a:xfrm>
            <a:off x="7537299" y="4471842"/>
            <a:ext cx="3289596" cy="2166168"/>
          </a:xfrm>
          <a:prstGeom prst="rect">
            <a:avLst/>
          </a:prstGeom>
        </p:spPr>
      </p:pic>
      <p:sp>
        <p:nvSpPr>
          <p:cNvPr id="23" name="Прямоугольник 22">
            <a:extLst>
              <a:ext uri="{FF2B5EF4-FFF2-40B4-BE49-F238E27FC236}">
                <a16:creationId xmlns:a16="http://schemas.microsoft.com/office/drawing/2014/main" id="{98ECB352-1FD0-4024-92E2-050B6E110239}"/>
              </a:ext>
            </a:extLst>
          </p:cNvPr>
          <p:cNvSpPr/>
          <p:nvPr/>
        </p:nvSpPr>
        <p:spPr>
          <a:xfrm>
            <a:off x="7791940" y="3993257"/>
            <a:ext cx="2925801" cy="461665"/>
          </a:xfrm>
          <a:prstGeom prst="rect">
            <a:avLst/>
          </a:prstGeom>
        </p:spPr>
        <p:txBody>
          <a:bodyPr wrap="non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Виктор Васнецов</a:t>
            </a:r>
          </a:p>
        </p:txBody>
      </p:sp>
    </p:spTree>
    <p:extLst>
      <p:ext uri="{BB962C8B-B14F-4D97-AF65-F5344CB8AC3E}">
        <p14:creationId xmlns:p14="http://schemas.microsoft.com/office/powerpoint/2010/main" val="308110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28471"/>
            <a:ext cx="7920880" cy="827739"/>
          </a:xfrm>
        </p:spPr>
        <p:txBody>
          <a:bodyPr>
            <a:normAutofit/>
          </a:bodyPr>
          <a:lstStyle/>
          <a:p>
            <a:r>
              <a:rPr lang="ru-RU" sz="3200" b="1" dirty="0">
                <a:solidFill>
                  <a:schemeClr val="bg1"/>
                </a:solidFill>
                <a:latin typeface="-apple-system"/>
              </a:rPr>
              <a:t>Перенос Стиля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TextBox 9">
            <a:extLst>
              <a:ext uri="{FF2B5EF4-FFF2-40B4-BE49-F238E27FC236}">
                <a16:creationId xmlns:a16="http://schemas.microsoft.com/office/drawing/2014/main" id="{427AC82A-4CD9-40BE-B352-CE3426F8BEFA}"/>
              </a:ext>
            </a:extLst>
          </p:cNvPr>
          <p:cNvSpPr txBox="1"/>
          <p:nvPr/>
        </p:nvSpPr>
        <p:spPr>
          <a:xfrm>
            <a:off x="729364" y="6030504"/>
            <a:ext cx="11004611" cy="400110"/>
          </a:xfrm>
          <a:prstGeom prst="rect">
            <a:avLst/>
          </a:prstGeom>
          <a:noFill/>
        </p:spPr>
        <p:txBody>
          <a:bodyPr wrap="square">
            <a:spAutoFit/>
          </a:bodyPr>
          <a:lstStyle/>
          <a:p>
            <a:r>
              <a:rPr lang="ru-RU" sz="2000" dirty="0">
                <a:solidFill>
                  <a:schemeClr val="bg1"/>
                </a:solidFill>
              </a:rPr>
              <a:t>https://neurohive.io/en/state-of-the-art/a-style-aware-content-loss-for-real-time-hd-style-transfer/</a:t>
            </a:r>
          </a:p>
        </p:txBody>
      </p:sp>
      <p:pic>
        <p:nvPicPr>
          <p:cNvPr id="11" name="Picture 2" descr="Adaptive Style Transfer Project Pag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7368" y="1688376"/>
            <a:ext cx="11463682" cy="4004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98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28471"/>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В предыдущей лекции</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3" name="Прямоугольник 12">
            <a:extLst>
              <a:ext uri="{FF2B5EF4-FFF2-40B4-BE49-F238E27FC236}">
                <a16:creationId xmlns:a16="http://schemas.microsoft.com/office/drawing/2014/main" id="{B7F65229-376D-431B-ADD9-E4C30A356031}"/>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AFC46F43-B715-588B-2FBE-6CC094F10A26}"/>
              </a:ext>
            </a:extLst>
          </p:cNvPr>
          <p:cNvSpPr txBox="1"/>
          <p:nvPr/>
        </p:nvSpPr>
        <p:spPr>
          <a:xfrm>
            <a:off x="551384" y="1484784"/>
            <a:ext cx="10801200" cy="5262979"/>
          </a:xfrm>
          <a:prstGeom prst="rect">
            <a:avLst/>
          </a:prstGeom>
          <a:noFill/>
        </p:spPr>
        <p:txBody>
          <a:bodyPr wrap="square" rtlCol="0">
            <a:spAutoFit/>
          </a:bodyPr>
          <a:lstStyle/>
          <a:p>
            <a:pPr lvl="1"/>
            <a:r>
              <a:rPr lang="en-US" sz="2800" b="1" dirty="0">
                <a:solidFill>
                  <a:schemeClr val="bg1"/>
                </a:solidFill>
                <a:latin typeface="Verdana" panose="020B0604030504040204" pitchFamily="34" charset="0"/>
                <a:ea typeface="Verdana" panose="020B0604030504040204" pitchFamily="34" charset="0"/>
              </a:rPr>
              <a:t>LeNet-5</a:t>
            </a:r>
            <a:endParaRPr lang="ru-RU" sz="2800" b="1" dirty="0">
              <a:solidFill>
                <a:schemeClr val="bg1"/>
              </a:solidFill>
              <a:latin typeface="Verdana" panose="020B0604030504040204" pitchFamily="34" charset="0"/>
              <a:ea typeface="Verdana" panose="020B0604030504040204" pitchFamily="34" charset="0"/>
            </a:endParaRPr>
          </a:p>
          <a:p>
            <a:pPr lvl="1"/>
            <a:r>
              <a:rPr lang="ru-RU" sz="2800" dirty="0">
                <a:solidFill>
                  <a:schemeClr val="bg1"/>
                </a:solidFill>
                <a:latin typeface="Verdana" panose="020B0604030504040204" pitchFamily="34" charset="0"/>
                <a:ea typeface="Verdana" panose="020B0604030504040204" pitchFamily="34" charset="0"/>
              </a:rPr>
              <a:t>	Классика, Свертки + </a:t>
            </a:r>
            <a:r>
              <a:rPr lang="en-US" sz="2800" dirty="0">
                <a:solidFill>
                  <a:schemeClr val="bg1"/>
                </a:solidFill>
                <a:latin typeface="Verdana" panose="020B0604030504040204" pitchFamily="34" charset="0"/>
                <a:ea typeface="Verdana" panose="020B0604030504040204" pitchFamily="34" charset="0"/>
              </a:rPr>
              <a:t>Pooling + </a:t>
            </a:r>
            <a:r>
              <a:rPr lang="ru-RU" sz="2800" dirty="0" err="1">
                <a:solidFill>
                  <a:schemeClr val="bg1"/>
                </a:solidFill>
                <a:latin typeface="Verdana" panose="020B0604030504040204" pitchFamily="34" charset="0"/>
                <a:ea typeface="Verdana" panose="020B0604030504040204" pitchFamily="34" charset="0"/>
              </a:rPr>
              <a:t>Полносвязные</a:t>
            </a:r>
            <a:endParaRPr lang="en-US" sz="2800" dirty="0">
              <a:solidFill>
                <a:schemeClr val="bg1"/>
              </a:solidFill>
              <a:latin typeface="Verdana" panose="020B0604030504040204" pitchFamily="34" charset="0"/>
              <a:ea typeface="Verdana" panose="020B0604030504040204" pitchFamily="34" charset="0"/>
            </a:endParaRPr>
          </a:p>
          <a:p>
            <a:pPr lvl="1"/>
            <a:r>
              <a:rPr lang="en-US" sz="2800" b="1" dirty="0" err="1">
                <a:solidFill>
                  <a:schemeClr val="bg1"/>
                </a:solidFill>
                <a:latin typeface="Verdana" panose="020B0604030504040204" pitchFamily="34" charset="0"/>
                <a:ea typeface="Verdana" panose="020B0604030504040204" pitchFamily="34" charset="0"/>
              </a:rPr>
              <a:t>AlexNet</a:t>
            </a:r>
            <a:endParaRPr lang="ru-RU" sz="2800" b="1" dirty="0">
              <a:solidFill>
                <a:schemeClr val="bg1"/>
              </a:solidFill>
              <a:latin typeface="Verdana" panose="020B0604030504040204" pitchFamily="34" charset="0"/>
              <a:ea typeface="Verdana" panose="020B0604030504040204" pitchFamily="34" charset="0"/>
            </a:endParaRPr>
          </a:p>
          <a:p>
            <a:pPr lvl="1"/>
            <a:r>
              <a:rPr lang="ru-RU" sz="2800" dirty="0">
                <a:solidFill>
                  <a:schemeClr val="bg1"/>
                </a:solidFill>
                <a:latin typeface="Verdana" panose="020B0604030504040204" pitchFamily="34" charset="0"/>
                <a:ea typeface="Verdana" panose="020B0604030504040204" pitchFamily="34" charset="0"/>
              </a:rPr>
              <a:t>	Глубокое обучение не так уж и плохо</a:t>
            </a:r>
            <a:r>
              <a:rPr lang="en-US" sz="2800" dirty="0">
                <a:solidFill>
                  <a:schemeClr val="bg1"/>
                </a:solidFill>
                <a:latin typeface="Verdana" panose="020B0604030504040204" pitchFamily="34" charset="0"/>
                <a:ea typeface="Verdana" panose="020B0604030504040204" pitchFamily="34" charset="0"/>
              </a:rPr>
              <a:t>, GPU</a:t>
            </a:r>
            <a:endParaRPr lang="ru-RU" sz="2800" dirty="0">
              <a:solidFill>
                <a:schemeClr val="bg1"/>
              </a:solidFill>
              <a:latin typeface="Verdana" panose="020B0604030504040204" pitchFamily="34" charset="0"/>
              <a:ea typeface="Verdana" panose="020B0604030504040204" pitchFamily="34" charset="0"/>
            </a:endParaRPr>
          </a:p>
          <a:p>
            <a:pPr lvl="1"/>
            <a:r>
              <a:rPr lang="en-US" sz="2800" b="1" dirty="0">
                <a:solidFill>
                  <a:schemeClr val="bg1"/>
                </a:solidFill>
                <a:latin typeface="Verdana" panose="020B0604030504040204" pitchFamily="34" charset="0"/>
                <a:ea typeface="Verdana" panose="020B0604030504040204" pitchFamily="34" charset="0"/>
              </a:rPr>
              <a:t>VGG</a:t>
            </a:r>
            <a:endParaRPr lang="ru-RU" sz="2800" b="1" dirty="0">
              <a:solidFill>
                <a:schemeClr val="bg1"/>
              </a:solidFill>
              <a:latin typeface="Verdana" panose="020B0604030504040204" pitchFamily="34" charset="0"/>
              <a:ea typeface="Verdana" panose="020B0604030504040204" pitchFamily="34" charset="0"/>
            </a:endParaRPr>
          </a:p>
          <a:p>
            <a:pPr lvl="1"/>
            <a:r>
              <a:rPr lang="ru-RU" sz="2800" dirty="0">
                <a:solidFill>
                  <a:schemeClr val="bg1"/>
                </a:solidFill>
                <a:latin typeface="Verdana" panose="020B0604030504040204" pitchFamily="34" charset="0"/>
                <a:ea typeface="Verdana" panose="020B0604030504040204" pitchFamily="34" charset="0"/>
              </a:rPr>
              <a:t>	Много (очень) сверток 3х3</a:t>
            </a:r>
            <a:endParaRPr lang="en-US" sz="2800" dirty="0">
              <a:solidFill>
                <a:schemeClr val="bg1"/>
              </a:solidFill>
              <a:latin typeface="Verdana" panose="020B0604030504040204" pitchFamily="34" charset="0"/>
              <a:ea typeface="Verdana" panose="020B0604030504040204" pitchFamily="34" charset="0"/>
            </a:endParaRPr>
          </a:p>
          <a:p>
            <a:pPr lvl="1"/>
            <a:r>
              <a:rPr lang="en-US" sz="2800" b="1" dirty="0" err="1">
                <a:solidFill>
                  <a:schemeClr val="bg1"/>
                </a:solidFill>
                <a:latin typeface="Verdana" panose="020B0604030504040204" pitchFamily="34" charset="0"/>
                <a:ea typeface="Verdana" panose="020B0604030504040204" pitchFamily="34" charset="0"/>
              </a:rPr>
              <a:t>GoogLeNet</a:t>
            </a:r>
            <a:endParaRPr lang="ru-RU" sz="2800" b="1" dirty="0">
              <a:solidFill>
                <a:schemeClr val="bg1"/>
              </a:solidFill>
              <a:latin typeface="Verdana" panose="020B0604030504040204" pitchFamily="34" charset="0"/>
              <a:ea typeface="Verdana" panose="020B0604030504040204" pitchFamily="34" charset="0"/>
            </a:endParaRPr>
          </a:p>
          <a:p>
            <a:pPr lvl="1"/>
            <a:r>
              <a:rPr lang="ru-RU" sz="2800" dirty="0">
                <a:solidFill>
                  <a:schemeClr val="bg1"/>
                </a:solidFill>
                <a:latin typeface="Verdana" panose="020B0604030504040204" pitchFamily="34" charset="0"/>
                <a:ea typeface="Verdana" panose="020B0604030504040204" pitchFamily="34" charset="0"/>
              </a:rPr>
              <a:t>	Свертки 1х1, </a:t>
            </a:r>
            <a:r>
              <a:rPr lang="en-US" sz="2800" dirty="0">
                <a:solidFill>
                  <a:schemeClr val="bg1"/>
                </a:solidFill>
                <a:latin typeface="Verdana" panose="020B0604030504040204" pitchFamily="34" charset="0"/>
                <a:ea typeface="Verdana" panose="020B0604030504040204" pitchFamily="34" charset="0"/>
              </a:rPr>
              <a:t>Inception </a:t>
            </a:r>
            <a:r>
              <a:rPr lang="ru-RU" sz="2800" dirty="0">
                <a:solidFill>
                  <a:schemeClr val="bg1"/>
                </a:solidFill>
                <a:latin typeface="Verdana" panose="020B0604030504040204" pitchFamily="34" charset="0"/>
                <a:ea typeface="Verdana" panose="020B0604030504040204" pitchFamily="34" charset="0"/>
              </a:rPr>
              <a:t>слои, упрощение сверток</a:t>
            </a:r>
            <a:endParaRPr lang="en-US" sz="2800" dirty="0">
              <a:solidFill>
                <a:schemeClr val="bg1"/>
              </a:solidFill>
              <a:latin typeface="Verdana" panose="020B0604030504040204" pitchFamily="34" charset="0"/>
              <a:ea typeface="Verdana" panose="020B0604030504040204" pitchFamily="34" charset="0"/>
            </a:endParaRPr>
          </a:p>
          <a:p>
            <a:pPr lvl="1"/>
            <a:r>
              <a:rPr lang="en-US" sz="2800" b="1" dirty="0" err="1">
                <a:solidFill>
                  <a:schemeClr val="bg1"/>
                </a:solidFill>
                <a:latin typeface="Verdana" panose="020B0604030504040204" pitchFamily="34" charset="0"/>
                <a:ea typeface="Verdana" panose="020B0604030504040204" pitchFamily="34" charset="0"/>
              </a:rPr>
              <a:t>ResNet</a:t>
            </a:r>
            <a:endParaRPr lang="ru-RU" sz="2800" b="1" dirty="0">
              <a:solidFill>
                <a:schemeClr val="bg1"/>
              </a:solidFill>
              <a:latin typeface="Verdana" panose="020B0604030504040204" pitchFamily="34" charset="0"/>
              <a:ea typeface="Verdana" panose="020B0604030504040204" pitchFamily="34" charset="0"/>
            </a:endParaRPr>
          </a:p>
          <a:p>
            <a:pPr lvl="1"/>
            <a:r>
              <a:rPr lang="ru-RU" sz="2800" dirty="0">
                <a:solidFill>
                  <a:schemeClr val="bg1"/>
                </a:solidFill>
                <a:latin typeface="Verdana" panose="020B0604030504040204" pitchFamily="34" charset="0"/>
                <a:ea typeface="Verdana" panose="020B0604030504040204" pitchFamily="34" charset="0"/>
              </a:rPr>
              <a:t>	Пропуски (</a:t>
            </a:r>
            <a:r>
              <a:rPr lang="en-US" sz="2800" dirty="0">
                <a:solidFill>
                  <a:schemeClr val="bg1"/>
                </a:solidFill>
                <a:latin typeface="Verdana" panose="020B0604030504040204" pitchFamily="34" charset="0"/>
                <a:ea typeface="Verdana" panose="020B0604030504040204" pitchFamily="34" charset="0"/>
              </a:rPr>
              <a:t>Residuals), </a:t>
            </a:r>
            <a:r>
              <a:rPr lang="ru-RU" sz="2800" dirty="0">
                <a:solidFill>
                  <a:schemeClr val="bg1"/>
                </a:solidFill>
                <a:latin typeface="Verdana" panose="020B0604030504040204" pitchFamily="34" charset="0"/>
                <a:ea typeface="Verdana" panose="020B0604030504040204" pitchFamily="34" charset="0"/>
              </a:rPr>
              <a:t>можно</a:t>
            </a:r>
            <a:r>
              <a:rPr lang="en-US" sz="2800" dirty="0">
                <a:solidFill>
                  <a:schemeClr val="bg1"/>
                </a:solidFill>
                <a:latin typeface="Verdana" panose="020B0604030504040204" pitchFamily="34" charset="0"/>
                <a:ea typeface="Verdana" panose="020B0604030504040204" pitchFamily="34" charset="0"/>
              </a:rPr>
              <a:t> </a:t>
            </a:r>
            <a:r>
              <a:rPr lang="ru-RU" sz="2800" dirty="0">
                <a:solidFill>
                  <a:schemeClr val="bg1"/>
                </a:solidFill>
                <a:latin typeface="Verdana" panose="020B0604030504040204" pitchFamily="34" charset="0"/>
                <a:ea typeface="Verdana" panose="020B0604030504040204" pitchFamily="34" charset="0"/>
              </a:rPr>
              <a:t>еще глубже сети</a:t>
            </a:r>
            <a:endParaRPr lang="en-US" sz="2800" dirty="0">
              <a:solidFill>
                <a:schemeClr val="bg1"/>
              </a:solidFill>
              <a:latin typeface="Verdana" panose="020B0604030504040204" pitchFamily="34" charset="0"/>
              <a:ea typeface="Verdana" panose="020B0604030504040204" pitchFamily="34" charset="0"/>
            </a:endParaRPr>
          </a:p>
          <a:p>
            <a:pPr lvl="1"/>
            <a:r>
              <a:rPr lang="en-US" sz="2800" b="1" dirty="0" err="1">
                <a:solidFill>
                  <a:schemeClr val="bg1"/>
                </a:solidFill>
                <a:latin typeface="Verdana" panose="020B0604030504040204" pitchFamily="34" charset="0"/>
                <a:ea typeface="Verdana" panose="020B0604030504040204" pitchFamily="34" charset="0"/>
              </a:rPr>
              <a:t>MobileNet</a:t>
            </a:r>
            <a:endParaRPr lang="ru-RU" sz="2800" b="1" dirty="0">
              <a:solidFill>
                <a:schemeClr val="bg1"/>
              </a:solidFill>
              <a:latin typeface="Verdana" panose="020B0604030504040204" pitchFamily="34" charset="0"/>
              <a:ea typeface="Verdana" panose="020B0604030504040204" pitchFamily="34" charset="0"/>
            </a:endParaRPr>
          </a:p>
          <a:p>
            <a:pPr lvl="1"/>
            <a:r>
              <a:rPr lang="ru-RU" sz="2800" b="1" dirty="0">
                <a:solidFill>
                  <a:schemeClr val="bg1"/>
                </a:solidFill>
                <a:latin typeface="Verdana" panose="020B0604030504040204" pitchFamily="34" charset="0"/>
                <a:ea typeface="Verdana" panose="020B0604030504040204" pitchFamily="34" charset="0"/>
              </a:rPr>
              <a:t>	</a:t>
            </a:r>
            <a:r>
              <a:rPr lang="ru-RU" sz="2800" dirty="0">
                <a:solidFill>
                  <a:schemeClr val="bg1"/>
                </a:solidFill>
                <a:latin typeface="Verdana" panose="020B0604030504040204" pitchFamily="34" charset="0"/>
                <a:ea typeface="Verdana" panose="020B0604030504040204" pitchFamily="34" charset="0"/>
              </a:rPr>
              <a:t>меньше мат. операций «за ту</a:t>
            </a:r>
            <a:r>
              <a:rPr lang="en-US" sz="2800" dirty="0">
                <a:solidFill>
                  <a:schemeClr val="bg1"/>
                </a:solidFill>
                <a:latin typeface="Verdana" panose="020B0604030504040204" pitchFamily="34" charset="0"/>
                <a:ea typeface="Verdana" panose="020B0604030504040204" pitchFamily="34" charset="0"/>
              </a:rPr>
              <a:t> </a:t>
            </a:r>
            <a:r>
              <a:rPr lang="ru-RU" sz="2800" dirty="0">
                <a:solidFill>
                  <a:schemeClr val="bg1"/>
                </a:solidFill>
                <a:latin typeface="Verdana" panose="020B0604030504040204" pitchFamily="34" charset="0"/>
                <a:ea typeface="Verdana" panose="020B0604030504040204" pitchFamily="34" charset="0"/>
              </a:rPr>
              <a:t>же точность»</a:t>
            </a:r>
            <a:endParaRPr lang="ru-RU" sz="2800" b="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2764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12431"/>
            <a:ext cx="7920880" cy="827739"/>
          </a:xfrm>
        </p:spPr>
        <p:txBody>
          <a:bodyPr>
            <a:normAutofit/>
          </a:bodyPr>
          <a:lstStyle/>
          <a:p>
            <a:r>
              <a:rPr lang="ru-RU" sz="3200" b="1" dirty="0">
                <a:solidFill>
                  <a:schemeClr val="bg1"/>
                </a:solidFill>
                <a:latin typeface="-apple-system"/>
              </a:rPr>
              <a:t>Перенос Стиля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026" name="Picture 2" descr="Artistic Style Transfer with Convolutional Neural Network | by Manjeet  Singh | Data Science Group, IITR | Medium">
            <a:extLst>
              <a:ext uri="{FF2B5EF4-FFF2-40B4-BE49-F238E27FC236}">
                <a16:creationId xmlns:a16="http://schemas.microsoft.com/office/drawing/2014/main" id="{12E7067D-3CBF-4981-9DAF-2616969CA6E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79376" y="2060848"/>
            <a:ext cx="6762374" cy="3662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ANYONE can create Deep Style images: : deepdream">
            <a:extLst>
              <a:ext uri="{FF2B5EF4-FFF2-40B4-BE49-F238E27FC236}">
                <a16:creationId xmlns:a16="http://schemas.microsoft.com/office/drawing/2014/main" id="{FF3FD2BF-8B10-45C5-A132-EB3CF2804D9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752184" y="1234128"/>
            <a:ext cx="3652730" cy="54518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1612C54-4BB2-4CA1-946A-CD81E4236992}"/>
              </a:ext>
            </a:extLst>
          </p:cNvPr>
          <p:cNvSpPr txBox="1"/>
          <p:nvPr/>
        </p:nvSpPr>
        <p:spPr>
          <a:xfrm>
            <a:off x="729364" y="6030504"/>
            <a:ext cx="11004611" cy="400110"/>
          </a:xfrm>
          <a:prstGeom prst="rect">
            <a:avLst/>
          </a:prstGeom>
          <a:noFill/>
        </p:spPr>
        <p:txBody>
          <a:bodyPr wrap="square">
            <a:spAutoFit/>
          </a:bodyPr>
          <a:lstStyle/>
          <a:p>
            <a:r>
              <a:rPr lang="ru-RU" sz="2000" dirty="0">
                <a:solidFill>
                  <a:schemeClr val="bg1"/>
                </a:solidFill>
              </a:rPr>
              <a:t>https://  Нашел когда-то в </a:t>
            </a:r>
            <a:r>
              <a:rPr lang="ru-RU" sz="2000" dirty="0" err="1">
                <a:solidFill>
                  <a:schemeClr val="bg1"/>
                </a:solidFill>
              </a:rPr>
              <a:t>интернетах</a:t>
            </a:r>
            <a:endParaRPr lang="ru-RU" sz="2000" dirty="0">
              <a:solidFill>
                <a:schemeClr val="bg1"/>
              </a:solidFill>
            </a:endParaRPr>
          </a:p>
        </p:txBody>
      </p:sp>
    </p:spTree>
    <p:extLst>
      <p:ext uri="{BB962C8B-B14F-4D97-AF65-F5344CB8AC3E}">
        <p14:creationId xmlns:p14="http://schemas.microsoft.com/office/powerpoint/2010/main" val="60252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36266"/>
            <a:ext cx="7920880" cy="827739"/>
          </a:xfrm>
        </p:spPr>
        <p:txBody>
          <a:bodyPr>
            <a:normAutofit/>
          </a:bodyPr>
          <a:lstStyle/>
          <a:p>
            <a:r>
              <a:rPr lang="ru-RU" sz="3200" b="1" dirty="0">
                <a:solidFill>
                  <a:schemeClr val="bg1"/>
                </a:solidFill>
                <a:latin typeface="-apple-system"/>
              </a:rPr>
              <a:t>Перенос Стиля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3" name="Рисунок 12"/>
          <p:cNvPicPr>
            <a:picLocks noChangeAspect="1"/>
          </p:cNvPicPr>
          <p:nvPr/>
        </p:nvPicPr>
        <p:blipFill>
          <a:blip r:embed="rId4"/>
          <a:stretch>
            <a:fillRect/>
          </a:stretch>
        </p:blipFill>
        <p:spPr>
          <a:xfrm>
            <a:off x="0" y="1844824"/>
            <a:ext cx="6102415" cy="2123930"/>
          </a:xfrm>
          <a:prstGeom prst="rect">
            <a:avLst/>
          </a:prstGeom>
        </p:spPr>
      </p:pic>
      <p:pic>
        <p:nvPicPr>
          <p:cNvPr id="15" name="Рисунок 14"/>
          <p:cNvPicPr>
            <a:picLocks noChangeAspect="1"/>
          </p:cNvPicPr>
          <p:nvPr/>
        </p:nvPicPr>
        <p:blipFill>
          <a:blip r:embed="rId5"/>
          <a:stretch>
            <a:fillRect/>
          </a:stretch>
        </p:blipFill>
        <p:spPr>
          <a:xfrm>
            <a:off x="0" y="4149080"/>
            <a:ext cx="6168008" cy="2146761"/>
          </a:xfrm>
          <a:prstGeom prst="rect">
            <a:avLst/>
          </a:prstGeom>
        </p:spPr>
      </p:pic>
      <p:pic>
        <p:nvPicPr>
          <p:cNvPr id="16" name="Рисунок 15"/>
          <p:cNvPicPr>
            <a:picLocks noChangeAspect="1"/>
          </p:cNvPicPr>
          <p:nvPr/>
        </p:nvPicPr>
        <p:blipFill>
          <a:blip r:embed="rId6"/>
          <a:stretch>
            <a:fillRect/>
          </a:stretch>
        </p:blipFill>
        <p:spPr>
          <a:xfrm>
            <a:off x="6182668" y="1916832"/>
            <a:ext cx="5999847" cy="2088232"/>
          </a:xfrm>
          <a:prstGeom prst="rect">
            <a:avLst/>
          </a:prstGeom>
        </p:spPr>
      </p:pic>
      <p:pic>
        <p:nvPicPr>
          <p:cNvPr id="17" name="Рисунок 16"/>
          <p:cNvPicPr>
            <a:picLocks noChangeAspect="1"/>
          </p:cNvPicPr>
          <p:nvPr/>
        </p:nvPicPr>
        <p:blipFill>
          <a:blip r:embed="rId7"/>
          <a:stretch>
            <a:fillRect/>
          </a:stretch>
        </p:blipFill>
        <p:spPr>
          <a:xfrm>
            <a:off x="6171472" y="4221088"/>
            <a:ext cx="6020528" cy="2095429"/>
          </a:xfrm>
          <a:prstGeom prst="rect">
            <a:avLst/>
          </a:prstGeom>
        </p:spPr>
      </p:pic>
    </p:spTree>
    <p:extLst>
      <p:ext uri="{BB962C8B-B14F-4D97-AF65-F5344CB8AC3E}">
        <p14:creationId xmlns:p14="http://schemas.microsoft.com/office/powerpoint/2010/main" val="222675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67794"/>
            <a:ext cx="7920880" cy="827739"/>
          </a:xfrm>
        </p:spPr>
        <p:txBody>
          <a:bodyPr>
            <a:normAutofit/>
          </a:bodyPr>
          <a:lstStyle/>
          <a:p>
            <a:r>
              <a:rPr lang="en-US" sz="3200" b="1" dirty="0" err="1">
                <a:solidFill>
                  <a:schemeClr val="bg1"/>
                </a:solidFill>
                <a:latin typeface="-apple-system"/>
              </a:rPr>
              <a:t>Tensorflow</a:t>
            </a:r>
            <a:r>
              <a:rPr lang="en-US" sz="3200" b="1" dirty="0">
                <a:solidFill>
                  <a:schemeClr val="bg1"/>
                </a:solidFill>
                <a:latin typeface="-apple-system"/>
              </a:rPr>
              <a:t> Hub</a:t>
            </a:r>
            <a:endParaRPr lang="ru-RU" sz="3200" b="1"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3" name="Прямоугольник 2">
            <a:extLst>
              <a:ext uri="{FF2B5EF4-FFF2-40B4-BE49-F238E27FC236}">
                <a16:creationId xmlns:a16="http://schemas.microsoft.com/office/drawing/2014/main" id="{43702F9E-08E4-449A-A322-F57A1611A1AA}"/>
              </a:ext>
            </a:extLst>
          </p:cNvPr>
          <p:cNvSpPr/>
          <p:nvPr/>
        </p:nvSpPr>
        <p:spPr>
          <a:xfrm>
            <a:off x="887732" y="2687071"/>
            <a:ext cx="5346335" cy="461665"/>
          </a:xfrm>
          <a:prstGeom prst="rect">
            <a:avLst/>
          </a:prstGeom>
        </p:spPr>
        <p:txBody>
          <a:bodyPr wrap="none">
            <a:spAutoFit/>
          </a:bodyPr>
          <a:lstStyle/>
          <a:p>
            <a:r>
              <a:rPr lang="en-US" sz="2400" dirty="0">
                <a:solidFill>
                  <a:srgbClr val="C586C0"/>
                </a:solidFill>
                <a:latin typeface="Courier New" panose="02070309020205020404" pitchFamily="49" charset="0"/>
              </a:rPr>
              <a:t>import</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tensorflow_hub</a:t>
            </a:r>
            <a:r>
              <a:rPr lang="en-US" sz="2400" dirty="0">
                <a:solidFill>
                  <a:srgbClr val="D4D4D4"/>
                </a:solidFill>
                <a:latin typeface="Courier New" panose="02070309020205020404" pitchFamily="49" charset="0"/>
              </a:rPr>
              <a:t> </a:t>
            </a:r>
            <a:r>
              <a:rPr lang="en-US" sz="2400" dirty="0">
                <a:solidFill>
                  <a:srgbClr val="C586C0"/>
                </a:solidFill>
                <a:latin typeface="Courier New" panose="02070309020205020404" pitchFamily="49" charset="0"/>
              </a:rPr>
              <a:t>as</a:t>
            </a:r>
            <a:r>
              <a:rPr lang="en-US" sz="2400" dirty="0">
                <a:solidFill>
                  <a:srgbClr val="D4D4D4"/>
                </a:solidFill>
                <a:latin typeface="Courier New" panose="02070309020205020404" pitchFamily="49" charset="0"/>
              </a:rPr>
              <a:t> hub</a:t>
            </a:r>
            <a:endParaRPr lang="en-US" sz="2400" b="0" dirty="0">
              <a:solidFill>
                <a:srgbClr val="D4D4D4"/>
              </a:solidFill>
              <a:effectLst/>
              <a:latin typeface="Courier New" panose="02070309020205020404" pitchFamily="49" charset="0"/>
            </a:endParaRPr>
          </a:p>
        </p:txBody>
      </p:sp>
      <p:sp>
        <p:nvSpPr>
          <p:cNvPr id="4" name="Прямоугольник 3">
            <a:extLst>
              <a:ext uri="{FF2B5EF4-FFF2-40B4-BE49-F238E27FC236}">
                <a16:creationId xmlns:a16="http://schemas.microsoft.com/office/drawing/2014/main" id="{CAFEC49F-F08A-42BF-B6B6-FBD243AA1252}"/>
              </a:ext>
            </a:extLst>
          </p:cNvPr>
          <p:cNvSpPr/>
          <p:nvPr/>
        </p:nvSpPr>
        <p:spPr>
          <a:xfrm>
            <a:off x="2865593" y="5938967"/>
            <a:ext cx="6028766" cy="523220"/>
          </a:xfrm>
          <a:prstGeom prst="rect">
            <a:avLst/>
          </a:prstGeom>
        </p:spPr>
        <p:txBody>
          <a:bodyPr wrap="none">
            <a:spAutoFit/>
          </a:bodyPr>
          <a:lstStyle/>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https://www.tensorflow.org/hub</a:t>
            </a:r>
          </a:p>
        </p:txBody>
      </p:sp>
      <p:sp>
        <p:nvSpPr>
          <p:cNvPr id="5" name="Прямоугольник 4">
            <a:extLst>
              <a:ext uri="{FF2B5EF4-FFF2-40B4-BE49-F238E27FC236}">
                <a16:creationId xmlns:a16="http://schemas.microsoft.com/office/drawing/2014/main" id="{387BD136-699F-4C9B-928C-9F1BCD9FB20D}"/>
              </a:ext>
            </a:extLst>
          </p:cNvPr>
          <p:cNvSpPr/>
          <p:nvPr/>
        </p:nvSpPr>
        <p:spPr>
          <a:xfrm>
            <a:off x="2326904" y="1760815"/>
            <a:ext cx="9865096" cy="461665"/>
          </a:xfrm>
          <a:prstGeom prst="rect">
            <a:avLst/>
          </a:prstGeom>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репозиторий обученных моделей </a:t>
            </a:r>
            <a:r>
              <a:rPr lang="ru-RU"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нейронок</a:t>
            </a:r>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Прямоугольник 5">
            <a:extLst>
              <a:ext uri="{FF2B5EF4-FFF2-40B4-BE49-F238E27FC236}">
                <a16:creationId xmlns:a16="http://schemas.microsoft.com/office/drawing/2014/main" id="{96BDE7A8-015F-46FA-90F0-48855A9962F9}"/>
              </a:ext>
            </a:extLst>
          </p:cNvPr>
          <p:cNvSpPr/>
          <p:nvPr/>
        </p:nvSpPr>
        <p:spPr>
          <a:xfrm>
            <a:off x="884919" y="3337511"/>
            <a:ext cx="6452407" cy="461665"/>
          </a:xfrm>
          <a:prstGeom prst="rect">
            <a:avLst/>
          </a:prstGeom>
        </p:spPr>
        <p:txBody>
          <a:bodyPr wrap="none">
            <a:spAutoFit/>
          </a:bodyPr>
          <a:lstStyle/>
          <a:p>
            <a:r>
              <a:rPr lang="da-DK" sz="2400" dirty="0">
                <a:solidFill>
                  <a:srgbClr val="D4D4D4"/>
                </a:solidFill>
                <a:latin typeface="Courier New" panose="02070309020205020404" pitchFamily="49" charset="0"/>
              </a:rPr>
              <a:t>hub_model = hub.load</a:t>
            </a:r>
            <a:r>
              <a:rPr lang="da-DK" sz="2400" dirty="0">
                <a:solidFill>
                  <a:srgbClr val="DCDCDC"/>
                </a:solidFill>
                <a:latin typeface="Courier New" panose="02070309020205020404" pitchFamily="49" charset="0"/>
              </a:rPr>
              <a:t>(</a:t>
            </a:r>
            <a:r>
              <a:rPr lang="da-DK" sz="2400" dirty="0">
                <a:solidFill>
                  <a:srgbClr val="D4D4D4"/>
                </a:solidFill>
                <a:latin typeface="Courier New" panose="02070309020205020404" pitchFamily="49" charset="0"/>
              </a:rPr>
              <a:t>model_handle</a:t>
            </a:r>
            <a:r>
              <a:rPr lang="da-DK" sz="2400" dirty="0">
                <a:solidFill>
                  <a:srgbClr val="DCDCDC"/>
                </a:solidFill>
                <a:latin typeface="Courier New" panose="02070309020205020404" pitchFamily="49" charset="0"/>
              </a:rPr>
              <a:t>)</a:t>
            </a:r>
            <a:endParaRPr lang="da-DK" sz="2400" b="0" dirty="0">
              <a:solidFill>
                <a:srgbClr val="D4D4D4"/>
              </a:solidFill>
              <a:effectLst/>
              <a:latin typeface="Courier New" panose="02070309020205020404" pitchFamily="49" charset="0"/>
            </a:endParaRPr>
          </a:p>
        </p:txBody>
      </p:sp>
      <p:sp>
        <p:nvSpPr>
          <p:cNvPr id="9" name="Прямоугольник 8">
            <a:extLst>
              <a:ext uri="{FF2B5EF4-FFF2-40B4-BE49-F238E27FC236}">
                <a16:creationId xmlns:a16="http://schemas.microsoft.com/office/drawing/2014/main" id="{7FA0216F-4088-462B-9237-F69D323DA187}"/>
              </a:ext>
            </a:extLst>
          </p:cNvPr>
          <p:cNvSpPr/>
          <p:nvPr/>
        </p:nvSpPr>
        <p:spPr>
          <a:xfrm>
            <a:off x="884919" y="4174634"/>
            <a:ext cx="5769528" cy="523220"/>
          </a:xfrm>
          <a:prstGeom prst="rect">
            <a:avLst/>
          </a:prstGeom>
        </p:spPr>
        <p:txBody>
          <a:bodyPr wrap="none">
            <a:spAutoFit/>
          </a:bodyPr>
          <a:lstStyle/>
          <a:p>
            <a:r>
              <a:rPr lang="tr-TR" sz="2800" dirty="0">
                <a:solidFill>
                  <a:srgbClr val="D4D4D4"/>
                </a:solidFill>
                <a:latin typeface="Courier New" panose="02070309020205020404" pitchFamily="49" charset="0"/>
              </a:rPr>
              <a:t>results = hub_model</a:t>
            </a:r>
            <a:r>
              <a:rPr lang="tr-TR" sz="2800" dirty="0">
                <a:solidFill>
                  <a:srgbClr val="DCDCDC"/>
                </a:solidFill>
                <a:latin typeface="Courier New" panose="02070309020205020404" pitchFamily="49" charset="0"/>
              </a:rPr>
              <a:t>(</a:t>
            </a:r>
            <a:r>
              <a:rPr lang="tr-TR" sz="2800" dirty="0">
                <a:solidFill>
                  <a:srgbClr val="D4D4D4"/>
                </a:solidFill>
                <a:latin typeface="Courier New" panose="02070309020205020404" pitchFamily="49" charset="0"/>
              </a:rPr>
              <a:t>image</a:t>
            </a:r>
            <a:r>
              <a:rPr lang="tr-TR" sz="2800" dirty="0">
                <a:solidFill>
                  <a:srgbClr val="DCDCDC"/>
                </a:solidFill>
                <a:latin typeface="Courier New" panose="02070309020205020404" pitchFamily="49" charset="0"/>
              </a:rPr>
              <a:t>)</a:t>
            </a:r>
            <a:endParaRPr lang="tr-TR" sz="2800" b="0" dirty="0">
              <a:solidFill>
                <a:srgbClr val="D4D4D4"/>
              </a:solidFill>
              <a:effectLst/>
              <a:latin typeface="Courier New" panose="02070309020205020404" pitchFamily="49" charset="0"/>
            </a:endParaRPr>
          </a:p>
        </p:txBody>
      </p:sp>
      <p:sp>
        <p:nvSpPr>
          <p:cNvPr id="10" name="Прямоугольник 9">
            <a:extLst>
              <a:ext uri="{FF2B5EF4-FFF2-40B4-BE49-F238E27FC236}">
                <a16:creationId xmlns:a16="http://schemas.microsoft.com/office/drawing/2014/main" id="{B950455A-66B8-4163-8C70-FA98ADC7DD9F}"/>
              </a:ext>
            </a:extLst>
          </p:cNvPr>
          <p:cNvSpPr/>
          <p:nvPr/>
        </p:nvSpPr>
        <p:spPr>
          <a:xfrm>
            <a:off x="401419" y="4929422"/>
            <a:ext cx="11665296" cy="461665"/>
          </a:xfrm>
          <a:prstGeom prst="rect">
            <a:avLst/>
          </a:prstGeom>
        </p:spPr>
        <p:txBody>
          <a:bodyPr wrap="square">
            <a:spAutoFit/>
          </a:bodyPr>
          <a:lstStyle/>
          <a:p>
            <a:r>
              <a:rPr lang="en-US" sz="2400" dirty="0">
                <a:solidFill>
                  <a:srgbClr val="D4D4D4"/>
                </a:solidFill>
                <a:latin typeface="Courier New" panose="02070309020205020404" pitchFamily="49" charset="0"/>
              </a:rPr>
              <a:t>result = </a:t>
            </a:r>
            <a:r>
              <a:rPr lang="en-US" sz="2400" dirty="0">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key</a:t>
            </a:r>
            <a:r>
              <a:rPr lang="en-US" sz="2400" dirty="0" err="1">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value.numpy</a:t>
            </a:r>
            <a:r>
              <a:rPr lang="en-US" sz="2400" dirty="0">
                <a:solidFill>
                  <a:srgbClr val="DCDCDC"/>
                </a:solidFill>
                <a:latin typeface="Courier New" panose="02070309020205020404" pitchFamily="49" charset="0"/>
              </a:rPr>
              <a:t>()</a:t>
            </a:r>
            <a:r>
              <a:rPr lang="en-US" sz="2400" dirty="0">
                <a:solidFill>
                  <a:srgbClr val="D4D4D4"/>
                </a:solidFill>
                <a:latin typeface="Courier New" panose="02070309020205020404" pitchFamily="49" charset="0"/>
              </a:rPr>
              <a:t> </a:t>
            </a:r>
            <a:r>
              <a:rPr lang="en-US" sz="2400" dirty="0">
                <a:solidFill>
                  <a:srgbClr val="C586C0"/>
                </a:solidFill>
                <a:latin typeface="Courier New" panose="02070309020205020404" pitchFamily="49" charset="0"/>
              </a:rPr>
              <a:t>for</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key</a:t>
            </a:r>
            <a:r>
              <a:rPr lang="en-US" sz="2400" dirty="0" err="1">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value</a:t>
            </a:r>
            <a:r>
              <a:rPr lang="en-US" sz="2400" dirty="0">
                <a:solidFill>
                  <a:srgbClr val="D4D4D4"/>
                </a:solidFill>
                <a:latin typeface="Courier New" panose="02070309020205020404" pitchFamily="49" charset="0"/>
              </a:rPr>
              <a:t> </a:t>
            </a:r>
            <a:r>
              <a:rPr lang="en-US" sz="2400" dirty="0">
                <a:solidFill>
                  <a:srgbClr val="82C6FF"/>
                </a:solidFill>
                <a:latin typeface="Courier New" panose="02070309020205020404" pitchFamily="49" charset="0"/>
              </a:rPr>
              <a:t>in</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results.items</a:t>
            </a:r>
            <a:r>
              <a:rPr lang="en-US" sz="2400" dirty="0">
                <a:solidFill>
                  <a:srgbClr val="DCDCDC"/>
                </a:solidFill>
                <a:latin typeface="Courier New" panose="02070309020205020404" pitchFamily="49" charset="0"/>
              </a:rPr>
              <a:t>()}</a:t>
            </a:r>
            <a:endParaRPr lang="en-US" sz="24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257262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28471"/>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Содержание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844824"/>
            <a:ext cx="9793088" cy="3539430"/>
          </a:xfrm>
          <a:prstGeom prst="rect">
            <a:avLst/>
          </a:prstGeom>
          <a:noFill/>
        </p:spPr>
        <p:txBody>
          <a:bodyPr wrap="square" rtlCol="0">
            <a:spAutoFit/>
          </a:bodyPr>
          <a:lstStyle/>
          <a:p>
            <a:r>
              <a:rPr lang="ru-RU" sz="2800" b="1" dirty="0">
                <a:solidFill>
                  <a:schemeClr val="bg1"/>
                </a:solidFill>
                <a:latin typeface="Verdana" panose="020B0604030504040204" pitchFamily="34" charset="0"/>
                <a:ea typeface="Verdana" panose="020B0604030504040204" pitchFamily="34" charset="0"/>
              </a:rPr>
              <a:t>Генеративные Модели</a:t>
            </a:r>
          </a:p>
          <a:p>
            <a:r>
              <a:rPr lang="ru-RU" sz="2800" dirty="0" err="1">
                <a:solidFill>
                  <a:schemeClr val="bg1"/>
                </a:solidFill>
                <a:latin typeface="Verdana" panose="020B0604030504040204" pitchFamily="34" charset="0"/>
                <a:ea typeface="Verdana" panose="020B0604030504040204" pitchFamily="34" charset="0"/>
              </a:rPr>
              <a:t>Автокодировщики</a:t>
            </a:r>
            <a:endParaRPr lang="ru-RU"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r>
              <a:rPr lang="ru-RU" sz="2800" dirty="0">
                <a:solidFill>
                  <a:srgbClr val="363636"/>
                </a:solidFill>
                <a:latin typeface="Verdana" panose="020B0604030504040204" pitchFamily="34" charset="0"/>
                <a:ea typeface="Verdana" panose="020B0604030504040204" pitchFamily="34" charset="0"/>
              </a:rPr>
              <a:t>Перенос Стиля</a:t>
            </a:r>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343599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255316" y="-283738"/>
            <a:ext cx="7920880" cy="1309331"/>
          </a:xfrm>
        </p:spPr>
        <p:txBody>
          <a:bodyPr>
            <a:normAutofit/>
          </a:bodyPr>
          <a:lstStyle/>
          <a:p>
            <a:r>
              <a:rPr lang="ru-RU" sz="3200" b="1" dirty="0">
                <a:solidFill>
                  <a:schemeClr val="bg1"/>
                </a:solidFill>
                <a:latin typeface="-apple-system"/>
              </a:rPr>
              <a:t>Вложения и Представления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Прямоугольник 3">
            <a:extLst>
              <a:ext uri="{FF2B5EF4-FFF2-40B4-BE49-F238E27FC236}">
                <a16:creationId xmlns:a16="http://schemas.microsoft.com/office/drawing/2014/main" id="{A13636B7-190B-4650-8E7A-6B6DD349B8D0}"/>
              </a:ext>
            </a:extLst>
          </p:cNvPr>
          <p:cNvSpPr/>
          <p:nvPr/>
        </p:nvSpPr>
        <p:spPr>
          <a:xfrm>
            <a:off x="3506570" y="1905721"/>
            <a:ext cx="4456669" cy="461665"/>
          </a:xfrm>
          <a:prstGeom prst="rect">
            <a:avLst/>
          </a:prstGeom>
        </p:spPr>
        <p:txBody>
          <a:bodyPr wrap="none">
            <a:spAutoFit/>
          </a:bodyPr>
          <a:lstStyle/>
          <a:p>
            <a:r>
              <a:rPr lang="ru-RU" sz="2400" dirty="0">
                <a:solidFill>
                  <a:schemeClr val="bg1"/>
                </a:solidFill>
                <a:latin typeface="Verdana" panose="020B0604030504040204" pitchFamily="34" charset="0"/>
                <a:ea typeface="Verdana" panose="020B0604030504040204" pitchFamily="34" charset="0"/>
              </a:rPr>
              <a:t>Метод Главных Компонент</a:t>
            </a:r>
            <a:endParaRPr lang="ru-RU" sz="2400" dirty="0"/>
          </a:p>
        </p:txBody>
      </p:sp>
      <p:pic>
        <p:nvPicPr>
          <p:cNvPr id="23" name="Рисунок 22">
            <a:extLst>
              <a:ext uri="{FF2B5EF4-FFF2-40B4-BE49-F238E27FC236}">
                <a16:creationId xmlns:a16="http://schemas.microsoft.com/office/drawing/2014/main" id="{5A2C77B8-8730-4FE2-AF59-B67DB64DED83}"/>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5159896" y="2356646"/>
            <a:ext cx="6906342" cy="4101833"/>
          </a:xfrm>
          <a:prstGeom prst="rect">
            <a:avLst/>
          </a:prstGeom>
        </p:spPr>
      </p:pic>
      <mc:AlternateContent xmlns:mc="http://schemas.openxmlformats.org/markup-compatibility/2006" xmlns:a14="http://schemas.microsoft.com/office/drawing/2010/main">
        <mc:Choice Requires="a14">
          <p:sp>
            <p:nvSpPr>
              <p:cNvPr id="24" name="Прямоугольник 23">
                <a:extLst>
                  <a:ext uri="{FF2B5EF4-FFF2-40B4-BE49-F238E27FC236}">
                    <a16:creationId xmlns:a16="http://schemas.microsoft.com/office/drawing/2014/main" id="{1A5BB4C3-E622-4604-8229-5DF43FF15410}"/>
                  </a:ext>
                </a:extLst>
              </p:cNvPr>
              <p:cNvSpPr/>
              <p:nvPr/>
            </p:nvSpPr>
            <p:spPr>
              <a:xfrm>
                <a:off x="191344" y="5373216"/>
                <a:ext cx="225138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3600" dirty="0" smtClean="0">
                          <a:solidFill>
                            <a:schemeClr val="bg1"/>
                          </a:solidFill>
                          <a:latin typeface="Cambria Math" panose="02040503050406030204" pitchFamily="18" charset="0"/>
                          <a:cs typeface="Times New Roman" panose="02020603050405020304" pitchFamily="18" charset="0"/>
                        </a:rPr>
                        <m:t>Y</m:t>
                      </m:r>
                      <m:r>
                        <m:rPr>
                          <m:nor/>
                        </m:rPr>
                        <a:rPr lang="en-US" sz="3600" dirty="0" smtClean="0">
                          <a:solidFill>
                            <a:schemeClr val="bg1"/>
                          </a:solidFill>
                          <a:latin typeface="Times New Roman" panose="02020603050405020304" pitchFamily="18" charset="0"/>
                          <a:cs typeface="Times New Roman" panose="02020603050405020304" pitchFamily="18" charset="0"/>
                        </a:rPr>
                        <m:t> =</m:t>
                      </m:r>
                      <m:sSup>
                        <m:sSupPr>
                          <m:ctrlPr>
                            <a:rPr lang="en-US" sz="3600" i="1" dirty="0">
                              <a:solidFill>
                                <a:schemeClr val="bg1"/>
                              </a:solidFill>
                              <a:latin typeface="Cambria Math" panose="02040503050406030204" pitchFamily="18" charset="0"/>
                              <a:cs typeface="Times New Roman" panose="02020603050405020304" pitchFamily="18" charset="0"/>
                            </a:rPr>
                          </m:ctrlPr>
                        </m:sSupPr>
                        <m:e>
                          <m:r>
                            <m:rPr>
                              <m:nor/>
                            </m:rPr>
                            <a:rPr lang="en-US" sz="3600" dirty="0">
                              <a:solidFill>
                                <a:schemeClr val="bg1"/>
                              </a:solidFill>
                              <a:latin typeface="Times New Roman" panose="02020603050405020304" pitchFamily="18" charset="0"/>
                              <a:cs typeface="Times New Roman" panose="02020603050405020304" pitchFamily="18" charset="0"/>
                            </a:rPr>
                            <m:t>X</m:t>
                          </m:r>
                        </m:e>
                        <m:sup>
                          <m:r>
                            <a:rPr lang="en-US" sz="3600" i="1" dirty="0">
                              <a:solidFill>
                                <a:schemeClr val="bg1"/>
                              </a:solidFill>
                              <a:latin typeface="Cambria Math" panose="02040503050406030204" pitchFamily="18" charset="0"/>
                              <a:cs typeface="Times New Roman" panose="02020603050405020304" pitchFamily="18" charset="0"/>
                            </a:rPr>
                            <m:t>′</m:t>
                          </m:r>
                        </m:sup>
                      </m:sSup>
                      <m:r>
                        <m:rPr>
                          <m:nor/>
                        </m:rPr>
                        <a:rPr lang="en-US" sz="3600" b="0" i="0" dirty="0" smtClean="0">
                          <a:solidFill>
                            <a:schemeClr val="bg1"/>
                          </a:solidFill>
                          <a:latin typeface="Times New Roman" panose="02020603050405020304" pitchFamily="18" charset="0"/>
                          <a:cs typeface="Times New Roman" panose="02020603050405020304" pitchFamily="18" charset="0"/>
                        </a:rPr>
                        <m:t>∗</m:t>
                      </m:r>
                      <m:r>
                        <m:rPr>
                          <m:nor/>
                        </m:rPr>
                        <a:rPr lang="en-US" sz="3600" dirty="0" smtClean="0">
                          <a:solidFill>
                            <a:schemeClr val="bg1"/>
                          </a:solidFill>
                          <a:latin typeface="Times New Roman" panose="02020603050405020304" pitchFamily="18" charset="0"/>
                          <a:cs typeface="Times New Roman" panose="02020603050405020304" pitchFamily="18" charset="0"/>
                        </a:rPr>
                        <m:t>W</m:t>
                      </m:r>
                      <m:r>
                        <a:rPr lang="en-US" sz="3600" b="0" i="1" baseline="30000" dirty="0" smtClean="0">
                          <a:solidFill>
                            <a:schemeClr val="bg1"/>
                          </a:solidFill>
                          <a:latin typeface="Cambria Math" panose="02040503050406030204" pitchFamily="18" charset="0"/>
                          <a:cs typeface="Times New Roman" panose="02020603050405020304" pitchFamily="18" charset="0"/>
                        </a:rPr>
                        <m:t>𝑇</m:t>
                      </m:r>
                    </m:oMath>
                  </m:oMathPara>
                </a14:m>
                <a:endParaRPr lang="ru-RU" sz="3600" dirty="0"/>
              </a:p>
            </p:txBody>
          </p:sp>
        </mc:Choice>
        <mc:Fallback xmlns="">
          <p:sp>
            <p:nvSpPr>
              <p:cNvPr id="24" name="Прямоугольник 23">
                <a:extLst>
                  <a:ext uri="{FF2B5EF4-FFF2-40B4-BE49-F238E27FC236}">
                    <a16:creationId xmlns:a16="http://schemas.microsoft.com/office/drawing/2014/main" id="{1A5BB4C3-E622-4604-8229-5DF43FF15410}"/>
                  </a:ext>
                </a:extLst>
              </p:cNvPr>
              <p:cNvSpPr>
                <a:spLocks noRot="1" noChangeAspect="1" noMove="1" noResize="1" noEditPoints="1" noAdjustHandles="1" noChangeArrowheads="1" noChangeShapeType="1" noTextEdit="1"/>
              </p:cNvSpPr>
              <p:nvPr/>
            </p:nvSpPr>
            <p:spPr>
              <a:xfrm>
                <a:off x="191344" y="5373216"/>
                <a:ext cx="2251386" cy="646331"/>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Прямоугольник 24">
                <a:extLst>
                  <a:ext uri="{FF2B5EF4-FFF2-40B4-BE49-F238E27FC236}">
                    <a16:creationId xmlns:a16="http://schemas.microsoft.com/office/drawing/2014/main" id="{81FE70EA-7CDA-4B20-972C-542A358F1A6D}"/>
                  </a:ext>
                </a:extLst>
              </p:cNvPr>
              <p:cNvSpPr/>
              <p:nvPr/>
            </p:nvSpPr>
            <p:spPr>
              <a:xfrm>
                <a:off x="459841" y="3349630"/>
                <a:ext cx="176003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3200" i="1">
                          <a:solidFill>
                            <a:schemeClr val="bg1"/>
                          </a:solidFill>
                          <a:latin typeface="Cambria Math" panose="02040503050406030204" pitchFamily="18" charset="0"/>
                        </a:rPr>
                        <m:t>Σ</m:t>
                      </m:r>
                      <m:acc>
                        <m:accPr>
                          <m:chr m:val="⃗"/>
                          <m:ctrlPr>
                            <a:rPr lang="el-GR" sz="3200" i="1">
                              <a:solidFill>
                                <a:schemeClr val="bg1"/>
                              </a:solidFill>
                              <a:latin typeface="Cambria Math" panose="02040503050406030204" pitchFamily="18" charset="0"/>
                            </a:rPr>
                          </m:ctrlPr>
                        </m:accPr>
                        <m:e>
                          <m:r>
                            <m:rPr>
                              <m:sty m:val="p"/>
                            </m:rPr>
                            <a:rPr lang="el-GR" sz="3200" i="1">
                              <a:solidFill>
                                <a:schemeClr val="bg1"/>
                              </a:solidFill>
                              <a:latin typeface="Cambria Math" panose="02040503050406030204" pitchFamily="18" charset="0"/>
                            </a:rPr>
                            <m:t>ν</m:t>
                          </m:r>
                        </m:e>
                      </m:acc>
                      <m:r>
                        <a:rPr lang="ru-RU" sz="3200" i="1">
                          <a:solidFill>
                            <a:schemeClr val="bg1"/>
                          </a:solidFill>
                          <a:latin typeface="Cambria Math" panose="02040503050406030204" pitchFamily="18" charset="0"/>
                        </a:rPr>
                        <m:t>= </m:t>
                      </m:r>
                      <m:r>
                        <m:rPr>
                          <m:sty m:val="p"/>
                        </m:rPr>
                        <a:rPr lang="el-GR" sz="3200" i="1">
                          <a:solidFill>
                            <a:schemeClr val="bg1"/>
                          </a:solidFill>
                          <a:latin typeface="Cambria Math" panose="02040503050406030204" pitchFamily="18" charset="0"/>
                        </a:rPr>
                        <m:t>λ</m:t>
                      </m:r>
                      <m:acc>
                        <m:accPr>
                          <m:chr m:val="⃗"/>
                          <m:ctrlPr>
                            <a:rPr lang="el-GR" sz="3200" i="1">
                              <a:solidFill>
                                <a:schemeClr val="bg1"/>
                              </a:solidFill>
                              <a:latin typeface="Cambria Math" panose="02040503050406030204" pitchFamily="18" charset="0"/>
                            </a:rPr>
                          </m:ctrlPr>
                        </m:accPr>
                        <m:e>
                          <m:r>
                            <m:rPr>
                              <m:sty m:val="p"/>
                            </m:rPr>
                            <a:rPr lang="el-GR" sz="3200" i="1">
                              <a:solidFill>
                                <a:schemeClr val="bg1"/>
                              </a:solidFill>
                              <a:latin typeface="Cambria Math" panose="02040503050406030204" pitchFamily="18" charset="0"/>
                            </a:rPr>
                            <m:t>ν</m:t>
                          </m:r>
                        </m:e>
                      </m:acc>
                    </m:oMath>
                  </m:oMathPara>
                </a14:m>
                <a:endParaRPr lang="ru-RU" sz="2800" dirty="0"/>
              </a:p>
            </p:txBody>
          </p:sp>
        </mc:Choice>
        <mc:Fallback xmlns="">
          <p:sp>
            <p:nvSpPr>
              <p:cNvPr id="25" name="Прямоугольник 24">
                <a:extLst>
                  <a:ext uri="{FF2B5EF4-FFF2-40B4-BE49-F238E27FC236}">
                    <a16:creationId xmlns:a16="http://schemas.microsoft.com/office/drawing/2014/main" id="{81FE70EA-7CDA-4B20-972C-542A358F1A6D}"/>
                  </a:ext>
                </a:extLst>
              </p:cNvPr>
              <p:cNvSpPr>
                <a:spLocks noRot="1" noChangeAspect="1" noMove="1" noResize="1" noEditPoints="1" noAdjustHandles="1" noChangeArrowheads="1" noChangeShapeType="1" noTextEdit="1"/>
              </p:cNvSpPr>
              <p:nvPr/>
            </p:nvSpPr>
            <p:spPr>
              <a:xfrm>
                <a:off x="459841" y="3349630"/>
                <a:ext cx="1760034" cy="584775"/>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Прямоугольник 25">
                <a:extLst>
                  <a:ext uri="{FF2B5EF4-FFF2-40B4-BE49-F238E27FC236}">
                    <a16:creationId xmlns:a16="http://schemas.microsoft.com/office/drawing/2014/main" id="{47FF2218-53F6-4437-AB42-F4CB8EF586FC}"/>
                  </a:ext>
                </a:extLst>
              </p:cNvPr>
              <p:cNvSpPr/>
              <p:nvPr/>
            </p:nvSpPr>
            <p:spPr>
              <a:xfrm>
                <a:off x="438667" y="2314377"/>
                <a:ext cx="2379498" cy="10175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3200" i="1" smtClean="0">
                          <a:solidFill>
                            <a:schemeClr val="bg1"/>
                          </a:solidFill>
                          <a:latin typeface="Cambria Math" panose="02040503050406030204" pitchFamily="18" charset="0"/>
                        </a:rPr>
                        <m:t>Σ</m:t>
                      </m:r>
                      <m:r>
                        <a:rPr lang="en-US" sz="3200" i="1">
                          <a:solidFill>
                            <a:schemeClr val="bg1"/>
                          </a:solidFill>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1</m:t>
                          </m:r>
                        </m:num>
                        <m:den>
                          <m:r>
                            <a:rPr lang="en-US" sz="3200" b="0" i="1" smtClean="0">
                              <a:solidFill>
                                <a:schemeClr val="bg1"/>
                              </a:solidFill>
                              <a:latin typeface="Cambria Math" panose="02040503050406030204" pitchFamily="18" charset="0"/>
                            </a:rPr>
                            <m:t>𝑛</m:t>
                          </m:r>
                        </m:den>
                      </m:f>
                      <m:sSup>
                        <m:sSupPr>
                          <m:ctrlPr>
                            <a:rPr lang="en-US" sz="3200" i="1" dirty="0">
                              <a:solidFill>
                                <a:schemeClr val="bg1"/>
                              </a:solidFill>
                              <a:latin typeface="Cambria Math" panose="02040503050406030204" pitchFamily="18" charset="0"/>
                              <a:cs typeface="Times New Roman" panose="02020603050405020304" pitchFamily="18" charset="0"/>
                            </a:rPr>
                          </m:ctrlPr>
                        </m:sSupPr>
                        <m:e>
                          <m:r>
                            <m:rPr>
                              <m:nor/>
                            </m:rPr>
                            <a:rPr lang="en-US" sz="3200" dirty="0">
                              <a:solidFill>
                                <a:schemeClr val="bg1"/>
                              </a:solidFill>
                              <a:latin typeface="Times New Roman" panose="02020603050405020304" pitchFamily="18" charset="0"/>
                              <a:cs typeface="Times New Roman" panose="02020603050405020304" pitchFamily="18" charset="0"/>
                            </a:rPr>
                            <m:t>X</m:t>
                          </m:r>
                        </m:e>
                        <m:sup>
                          <m:r>
                            <a:rPr lang="en-US" sz="3200" i="1" dirty="0">
                              <a:solidFill>
                                <a:schemeClr val="bg1"/>
                              </a:solidFill>
                              <a:latin typeface="Cambria Math" panose="02040503050406030204" pitchFamily="18" charset="0"/>
                              <a:cs typeface="Times New Roman" panose="02020603050405020304" pitchFamily="18" charset="0"/>
                            </a:rPr>
                            <m:t>′</m:t>
                          </m:r>
                        </m:sup>
                      </m:sSup>
                      <m:sSup>
                        <m:sSupPr>
                          <m:ctrlPr>
                            <a:rPr lang="en-US" sz="3200" i="1" dirty="0">
                              <a:solidFill>
                                <a:schemeClr val="bg1"/>
                              </a:solidFill>
                              <a:latin typeface="Cambria Math" panose="02040503050406030204" pitchFamily="18" charset="0"/>
                              <a:cs typeface="Times New Roman" panose="02020603050405020304" pitchFamily="18" charset="0"/>
                            </a:rPr>
                          </m:ctrlPr>
                        </m:sSupPr>
                        <m:e>
                          <m:r>
                            <m:rPr>
                              <m:nor/>
                            </m:rPr>
                            <a:rPr lang="en-US" sz="3200" dirty="0">
                              <a:solidFill>
                                <a:schemeClr val="bg1"/>
                              </a:solidFill>
                              <a:latin typeface="Times New Roman" panose="02020603050405020304" pitchFamily="18" charset="0"/>
                              <a:cs typeface="Times New Roman" panose="02020603050405020304" pitchFamily="18" charset="0"/>
                            </a:rPr>
                            <m:t>X</m:t>
                          </m:r>
                        </m:e>
                        <m:sup>
                          <m:r>
                            <a:rPr lang="en-US" sz="3200" i="1" dirty="0">
                              <a:solidFill>
                                <a:schemeClr val="bg1"/>
                              </a:solidFill>
                              <a:latin typeface="Cambria Math" panose="02040503050406030204" pitchFamily="18" charset="0"/>
                              <a:cs typeface="Times New Roman" panose="02020603050405020304" pitchFamily="18" charset="0"/>
                            </a:rPr>
                            <m:t>′</m:t>
                          </m:r>
                          <m:r>
                            <a:rPr lang="en-US" sz="3200" b="0" i="1" dirty="0" smtClean="0">
                              <a:solidFill>
                                <a:schemeClr val="bg1"/>
                              </a:solidFill>
                              <a:latin typeface="Cambria Math" panose="02040503050406030204" pitchFamily="18" charset="0"/>
                              <a:cs typeface="Times New Roman" panose="02020603050405020304" pitchFamily="18" charset="0"/>
                            </a:rPr>
                            <m:t>𝑇</m:t>
                          </m:r>
                        </m:sup>
                      </m:sSup>
                    </m:oMath>
                  </m:oMathPara>
                </a14:m>
                <a:endParaRPr lang="en-US" sz="3200" dirty="0">
                  <a:solidFill>
                    <a:schemeClr val="bg1"/>
                  </a:solidFill>
                  <a:latin typeface="Linux Libertine"/>
                </a:endParaRPr>
              </a:p>
            </p:txBody>
          </p:sp>
        </mc:Choice>
        <mc:Fallback xmlns="">
          <p:sp>
            <p:nvSpPr>
              <p:cNvPr id="26" name="Прямоугольник 25">
                <a:extLst>
                  <a:ext uri="{FF2B5EF4-FFF2-40B4-BE49-F238E27FC236}">
                    <a16:creationId xmlns:a16="http://schemas.microsoft.com/office/drawing/2014/main" id="{47FF2218-53F6-4437-AB42-F4CB8EF586FC}"/>
                  </a:ext>
                </a:extLst>
              </p:cNvPr>
              <p:cNvSpPr>
                <a:spLocks noRot="1" noChangeAspect="1" noMove="1" noResize="1" noEditPoints="1" noAdjustHandles="1" noChangeArrowheads="1" noChangeShapeType="1" noTextEdit="1"/>
              </p:cNvSpPr>
              <p:nvPr/>
            </p:nvSpPr>
            <p:spPr>
              <a:xfrm>
                <a:off x="438667" y="2314377"/>
                <a:ext cx="2379498" cy="1017523"/>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Прямоугольник 26">
                <a:extLst>
                  <a:ext uri="{FF2B5EF4-FFF2-40B4-BE49-F238E27FC236}">
                    <a16:creationId xmlns:a16="http://schemas.microsoft.com/office/drawing/2014/main" id="{A5C3C55F-0060-4792-83D0-7D2E202A9717}"/>
                  </a:ext>
                </a:extLst>
              </p:cNvPr>
              <p:cNvSpPr/>
              <p:nvPr/>
            </p:nvSpPr>
            <p:spPr>
              <a:xfrm>
                <a:off x="263352" y="4653136"/>
                <a:ext cx="2378985" cy="573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3200" i="1">
                          <a:solidFill>
                            <a:schemeClr val="bg1"/>
                          </a:solidFill>
                          <a:latin typeface="Cambria Math" panose="02040503050406030204" pitchFamily="18" charset="0"/>
                        </a:rPr>
                        <m:t>Σ</m:t>
                      </m:r>
                      <m:r>
                        <a:rPr lang="ru-RU" sz="3200" i="1">
                          <a:solidFill>
                            <a:schemeClr val="bg1"/>
                          </a:solidFill>
                          <a:latin typeface="Cambria Math" panose="02040503050406030204" pitchFamily="18" charset="0"/>
                        </a:rPr>
                        <m:t>=</m:t>
                      </m:r>
                      <m:r>
                        <m:rPr>
                          <m:sty m:val="p"/>
                        </m:rPr>
                        <a:rPr lang="en-US" sz="3200">
                          <a:solidFill>
                            <a:schemeClr val="bg1"/>
                          </a:solidFill>
                          <a:latin typeface="Cambria Math" panose="02040503050406030204" pitchFamily="18" charset="0"/>
                        </a:rPr>
                        <m:t>W</m:t>
                      </m:r>
                      <m:r>
                        <m:rPr>
                          <m:sty m:val="p"/>
                        </m:rPr>
                        <a:rPr lang="el-GR" sz="3200" i="1">
                          <a:solidFill>
                            <a:schemeClr val="bg1"/>
                          </a:solidFill>
                          <a:latin typeface="Cambria Math" panose="02040503050406030204" pitchFamily="18" charset="0"/>
                        </a:rPr>
                        <m:t>Λ</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𝑊</m:t>
                          </m:r>
                        </m:e>
                        <m:sup>
                          <m:r>
                            <a:rPr lang="en-US" sz="2800" i="1">
                              <a:solidFill>
                                <a:schemeClr val="bg1"/>
                              </a:solidFill>
                              <a:latin typeface="Cambria Math" panose="02040503050406030204" pitchFamily="18" charset="0"/>
                            </a:rPr>
                            <m:t>−1</m:t>
                          </m:r>
                        </m:sup>
                      </m:sSup>
                    </m:oMath>
                  </m:oMathPara>
                </a14:m>
                <a:endParaRPr lang="ru-RU" sz="2800" dirty="0"/>
              </a:p>
            </p:txBody>
          </p:sp>
        </mc:Choice>
        <mc:Fallback xmlns="">
          <p:sp>
            <p:nvSpPr>
              <p:cNvPr id="27" name="Прямоугольник 26">
                <a:extLst>
                  <a:ext uri="{FF2B5EF4-FFF2-40B4-BE49-F238E27FC236}">
                    <a16:creationId xmlns:a16="http://schemas.microsoft.com/office/drawing/2014/main" id="{A5C3C55F-0060-4792-83D0-7D2E202A9717}"/>
                  </a:ext>
                </a:extLst>
              </p:cNvPr>
              <p:cNvSpPr>
                <a:spLocks noRot="1" noChangeAspect="1" noMove="1" noResize="1" noEditPoints="1" noAdjustHandles="1" noChangeArrowheads="1" noChangeShapeType="1" noTextEdit="1"/>
              </p:cNvSpPr>
              <p:nvPr/>
            </p:nvSpPr>
            <p:spPr>
              <a:xfrm>
                <a:off x="263352" y="4653136"/>
                <a:ext cx="2378985" cy="573427"/>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Прямоугольник 27">
                <a:extLst>
                  <a:ext uri="{FF2B5EF4-FFF2-40B4-BE49-F238E27FC236}">
                    <a16:creationId xmlns:a16="http://schemas.microsoft.com/office/drawing/2014/main" id="{009AA5BA-398F-4563-80DF-8267260C7388}"/>
                  </a:ext>
                </a:extLst>
              </p:cNvPr>
              <p:cNvSpPr/>
              <p:nvPr/>
            </p:nvSpPr>
            <p:spPr>
              <a:xfrm>
                <a:off x="263352" y="3933056"/>
                <a:ext cx="2769028" cy="573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3200" b="0" i="1" smtClean="0">
                          <a:solidFill>
                            <a:schemeClr val="bg1"/>
                          </a:solidFill>
                          <a:latin typeface="Cambria Math" panose="02040503050406030204" pitchFamily="18" charset="0"/>
                        </a:rPr>
                        <m:t>Λ</m:t>
                      </m:r>
                      <m:r>
                        <a:rPr lang="ru-RU" sz="3200" i="1">
                          <a:solidFill>
                            <a:schemeClr val="bg1"/>
                          </a:solidFill>
                          <a:latin typeface="Cambria Math" panose="02040503050406030204" pitchFamily="18" charset="0"/>
                        </a:rPr>
                        <m:t>= </m:t>
                      </m:r>
                      <m:r>
                        <m:rPr>
                          <m:sty m:val="p"/>
                        </m:rPr>
                        <a:rPr lang="el-GR" sz="3200" i="1">
                          <a:solidFill>
                            <a:schemeClr val="bg1"/>
                          </a:solidFill>
                          <a:latin typeface="Cambria Math" panose="02040503050406030204" pitchFamily="18" charset="0"/>
                        </a:rPr>
                        <m:t>λ</m:t>
                      </m:r>
                      <m:r>
                        <a:rPr lang="en-US" sz="3200" b="0" i="1" smtClean="0">
                          <a:solidFill>
                            <a:schemeClr val="bg1"/>
                          </a:solidFill>
                          <a:latin typeface="Cambria Math" panose="02040503050406030204" pitchFamily="18" charset="0"/>
                        </a:rPr>
                        <m:t>𝐼</m:t>
                      </m:r>
                      <m:sSup>
                        <m:sSupPr>
                          <m:ctrlP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2800" dirty="0">
                              <a:solidFill>
                                <a:schemeClr val="bg1"/>
                              </a:solidFill>
                              <a:latin typeface="Times New Roman" panose="02020603050405020304" pitchFamily="18" charset="0"/>
                              <a:cs typeface="Times New Roman" panose="02020603050405020304" pitchFamily="18" charset="0"/>
                            </a:rPr>
                            <m:t> </m:t>
                          </m:r>
                          <m:r>
                            <m:rPr>
                              <m:nor/>
                            </m:rPr>
                            <a:rPr lang="el-GR" sz="2800" dirty="0">
                              <a:solidFill>
                                <a:schemeClr val="bg1"/>
                              </a:solidFill>
                              <a:latin typeface="Times New Roman" panose="02020603050405020304" pitchFamily="18" charset="0"/>
                              <a:cs typeface="Times New Roman" panose="02020603050405020304" pitchFamily="18" charset="0"/>
                            </a:rPr>
                            <m:t>ϵ</m:t>
                          </m:r>
                          <m:r>
                            <m:rPr>
                              <m:nor/>
                            </m:rPr>
                            <a:rPr lang="en-US" sz="2800" dirty="0">
                              <a:solidFill>
                                <a:schemeClr val="bg1"/>
                              </a:solidFill>
                              <a:latin typeface="Times New Roman" panose="02020603050405020304" pitchFamily="18" charset="0"/>
                              <a:cs typeface="Times New Roman" panose="02020603050405020304" pitchFamily="18" charset="0"/>
                            </a:rPr>
                            <m:t> </m:t>
                          </m:r>
                          <m:r>
                            <m:rPr>
                              <m:nor/>
                            </m:rPr>
                            <a:rPr lang="en-US" sz="2800" dirty="0">
                              <a:solidFill>
                                <a:schemeClr val="bg1"/>
                              </a:solidFill>
                              <a:latin typeface="Times New Roman" panose="02020603050405020304" pitchFamily="18" charset="0"/>
                              <a:cs typeface="Times New Roman" panose="02020603050405020304" pitchFamily="18" charset="0"/>
                            </a:rPr>
                            <m:t>R</m:t>
                          </m:r>
                        </m:e>
                        <m:sup>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𝑚</m:t>
                          </m:r>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𝑚</m:t>
                          </m:r>
                        </m:sup>
                      </m:sSup>
                    </m:oMath>
                  </m:oMathPara>
                </a14:m>
                <a:endParaRPr lang="ru-RU" sz="2800" dirty="0"/>
              </a:p>
            </p:txBody>
          </p:sp>
        </mc:Choice>
        <mc:Fallback xmlns="">
          <p:sp>
            <p:nvSpPr>
              <p:cNvPr id="28" name="Прямоугольник 27">
                <a:extLst>
                  <a:ext uri="{FF2B5EF4-FFF2-40B4-BE49-F238E27FC236}">
                    <a16:creationId xmlns:a16="http://schemas.microsoft.com/office/drawing/2014/main" id="{009AA5BA-398F-4563-80DF-8267260C7388}"/>
                  </a:ext>
                </a:extLst>
              </p:cNvPr>
              <p:cNvSpPr>
                <a:spLocks noRot="1" noChangeAspect="1" noMove="1" noResize="1" noEditPoints="1" noAdjustHandles="1" noChangeArrowheads="1" noChangeShapeType="1" noTextEdit="1"/>
              </p:cNvSpPr>
              <p:nvPr/>
            </p:nvSpPr>
            <p:spPr>
              <a:xfrm>
                <a:off x="263352" y="3933056"/>
                <a:ext cx="2769028" cy="573427"/>
              </a:xfrm>
              <a:prstGeom prst="rect">
                <a:avLst/>
              </a:prstGeom>
              <a:blipFill>
                <a:blip r:embed="rId9"/>
                <a:stretch>
                  <a:fillRect/>
                </a:stretch>
              </a:blipFill>
            </p:spPr>
            <p:txBody>
              <a:bodyPr/>
              <a:lstStyle/>
              <a:p>
                <a:r>
                  <a:rPr lang="ru-RU">
                    <a:noFill/>
                  </a:rPr>
                  <a:t> </a:t>
                </a:r>
              </a:p>
            </p:txBody>
          </p:sp>
        </mc:Fallback>
      </mc:AlternateContent>
      <p:pic>
        <p:nvPicPr>
          <p:cNvPr id="29" name="Picture 2">
            <a:extLst>
              <a:ext uri="{FF2B5EF4-FFF2-40B4-BE49-F238E27FC236}">
                <a16:creationId xmlns:a16="http://schemas.microsoft.com/office/drawing/2014/main" id="{27B1421C-DBFB-4B39-9839-C331BCB576B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49953"/>
          <a:stretch/>
        </p:blipFill>
        <p:spPr bwMode="auto">
          <a:xfrm>
            <a:off x="3047633" y="2253074"/>
            <a:ext cx="2020945" cy="4335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63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233370"/>
            <a:ext cx="7920880" cy="1309331"/>
          </a:xfrm>
        </p:spPr>
        <p:txBody>
          <a:bodyPr>
            <a:normAutofit/>
          </a:bodyPr>
          <a:lstStyle/>
          <a:p>
            <a:r>
              <a:rPr lang="ru-RU" sz="3200" b="1" dirty="0">
                <a:solidFill>
                  <a:schemeClr val="bg1"/>
                </a:solidFill>
                <a:latin typeface="-apple-system"/>
              </a:rPr>
              <a:t>Вложения и Представления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Прямоугольник 3">
            <a:extLst>
              <a:ext uri="{FF2B5EF4-FFF2-40B4-BE49-F238E27FC236}">
                <a16:creationId xmlns:a16="http://schemas.microsoft.com/office/drawing/2014/main" id="{A13636B7-190B-4650-8E7A-6B6DD349B8D0}"/>
              </a:ext>
            </a:extLst>
          </p:cNvPr>
          <p:cNvSpPr/>
          <p:nvPr/>
        </p:nvSpPr>
        <p:spPr>
          <a:xfrm>
            <a:off x="3038167" y="1806518"/>
            <a:ext cx="5960286" cy="461665"/>
          </a:xfrm>
          <a:prstGeom prst="rect">
            <a:avLst/>
          </a:prstGeom>
        </p:spPr>
        <p:txBody>
          <a:bodyPr wrap="none">
            <a:spAutoFit/>
          </a:bodyPr>
          <a:lstStyle/>
          <a:p>
            <a:r>
              <a:rPr lang="en-US" sz="2400" dirty="0">
                <a:solidFill>
                  <a:schemeClr val="bg1"/>
                </a:solidFill>
                <a:latin typeface="Verdana" panose="020B0604030504040204" pitchFamily="34" charset="0"/>
                <a:ea typeface="Verdana" panose="020B0604030504040204" pitchFamily="34" charset="0"/>
              </a:rPr>
              <a:t>Neighborhood Components Analysis</a:t>
            </a:r>
            <a:endParaRPr lang="ru-RU" sz="2400" dirty="0"/>
          </a:p>
        </p:txBody>
      </p:sp>
      <mc:AlternateContent xmlns:mc="http://schemas.openxmlformats.org/markup-compatibility/2006" xmlns:a14="http://schemas.microsoft.com/office/drawing/2010/main">
        <mc:Choice Requires="a14">
          <p:sp>
            <p:nvSpPr>
              <p:cNvPr id="13" name="Прямоугольник 12">
                <a:extLst>
                  <a:ext uri="{FF2B5EF4-FFF2-40B4-BE49-F238E27FC236}">
                    <a16:creationId xmlns:a16="http://schemas.microsoft.com/office/drawing/2014/main" id="{3A99E5A2-3935-44ED-BFAD-1403920F3D69}"/>
                  </a:ext>
                </a:extLst>
              </p:cNvPr>
              <p:cNvSpPr/>
              <p:nvPr/>
            </p:nvSpPr>
            <p:spPr>
              <a:xfrm>
                <a:off x="2207568" y="2367498"/>
                <a:ext cx="1970026"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b="1" i="1" smtClean="0">
                          <a:solidFill>
                            <a:schemeClr val="bg1"/>
                          </a:solidFill>
                          <a:latin typeface="Cambria Math" panose="02040503050406030204" pitchFamily="18" charset="0"/>
                          <a:ea typeface="Cambria Math" panose="02040503050406030204" pitchFamily="18" charset="0"/>
                        </a:rPr>
                        <m:t>𝒀</m:t>
                      </m:r>
                      <m:r>
                        <a:rPr lang="en-US" sz="4000" b="0" i="1" smtClean="0">
                          <a:solidFill>
                            <a:schemeClr val="bg1"/>
                          </a:solidFill>
                          <a:latin typeface="Cambria Math" panose="02040503050406030204" pitchFamily="18" charset="0"/>
                          <a:ea typeface="Cambria Math" panose="02040503050406030204" pitchFamily="18" charset="0"/>
                        </a:rPr>
                        <m:t>=</m:t>
                      </m:r>
                      <m:r>
                        <a:rPr lang="en-US" sz="4000" b="1" i="1">
                          <a:solidFill>
                            <a:schemeClr val="bg1"/>
                          </a:solidFill>
                          <a:latin typeface="Cambria Math" panose="02040503050406030204" pitchFamily="18" charset="0"/>
                          <a:ea typeface="Cambria Math" panose="02040503050406030204" pitchFamily="18" charset="0"/>
                        </a:rPr>
                        <m:t>𝑨</m:t>
                      </m:r>
                      <m:r>
                        <a:rPr lang="en-US" sz="4000" b="1" i="1" smtClean="0">
                          <a:solidFill>
                            <a:schemeClr val="bg1"/>
                          </a:solidFill>
                          <a:latin typeface="Cambria Math" panose="02040503050406030204" pitchFamily="18" charset="0"/>
                          <a:ea typeface="Cambria Math" panose="02040503050406030204" pitchFamily="18" charset="0"/>
                        </a:rPr>
                        <m:t>𝑿</m:t>
                      </m:r>
                    </m:oMath>
                  </m:oMathPara>
                </a14:m>
                <a:endParaRPr lang="ru-RU" sz="2000" b="1" dirty="0"/>
              </a:p>
            </p:txBody>
          </p:sp>
        </mc:Choice>
        <mc:Fallback xmlns="">
          <p:sp>
            <p:nvSpPr>
              <p:cNvPr id="13" name="Прямоугольник 12">
                <a:extLst>
                  <a:ext uri="{FF2B5EF4-FFF2-40B4-BE49-F238E27FC236}">
                    <a16:creationId xmlns:a16="http://schemas.microsoft.com/office/drawing/2014/main" id="{3A99E5A2-3935-44ED-BFAD-1403920F3D69}"/>
                  </a:ext>
                </a:extLst>
              </p:cNvPr>
              <p:cNvSpPr>
                <a:spLocks noRot="1" noChangeAspect="1" noMove="1" noResize="1" noEditPoints="1" noAdjustHandles="1" noChangeArrowheads="1" noChangeShapeType="1" noTextEdit="1"/>
              </p:cNvSpPr>
              <p:nvPr/>
            </p:nvSpPr>
            <p:spPr>
              <a:xfrm>
                <a:off x="2207568" y="2367498"/>
                <a:ext cx="1970026" cy="707886"/>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A87B158-3B7F-4255-9CC6-2B01C8B08BEA}"/>
                  </a:ext>
                </a:extLst>
              </p:cNvPr>
              <p:cNvSpPr txBox="1"/>
              <p:nvPr/>
            </p:nvSpPr>
            <p:spPr>
              <a:xfrm>
                <a:off x="331600" y="3097831"/>
                <a:ext cx="5548376" cy="11879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𝑝</m:t>
                          </m:r>
                        </m:e>
                        <m:sub>
                          <m:r>
                            <a:rPr lang="en-US" sz="2800" b="0" i="1" smtClean="0">
                              <a:solidFill>
                                <a:schemeClr val="bg1"/>
                              </a:solidFill>
                              <a:latin typeface="Cambria Math" panose="02040503050406030204" pitchFamily="18" charset="0"/>
                              <a:ea typeface="Cambria Math" panose="02040503050406030204" pitchFamily="18" charset="0"/>
                            </a:rPr>
                            <m:t>𝑖𝑗</m:t>
                          </m:r>
                        </m:sub>
                      </m:sSub>
                      <m:r>
                        <a:rPr lang="en-US" sz="2800" b="0" i="1" smtClean="0">
                          <a:solidFill>
                            <a:schemeClr val="bg1"/>
                          </a:solidFill>
                          <a:latin typeface="Cambria Math" panose="02040503050406030204" pitchFamily="18" charset="0"/>
                          <a:ea typeface="Cambria Math" panose="02040503050406030204" pitchFamily="18" charset="0"/>
                        </a:rPr>
                        <m:t>=</m:t>
                      </m:r>
                      <m:f>
                        <m:fPr>
                          <m:ctrlPr>
                            <a:rPr lang="en-US" sz="2800" b="0" i="1" smtClean="0">
                              <a:solidFill>
                                <a:schemeClr val="bg1"/>
                              </a:solidFill>
                              <a:latin typeface="Cambria Math" panose="02040503050406030204" pitchFamily="18" charset="0"/>
                              <a:ea typeface="Cambria Math" panose="02040503050406030204" pitchFamily="18" charset="0"/>
                            </a:rPr>
                          </m:ctrlPr>
                        </m:fPr>
                        <m:num>
                          <m:sSup>
                            <m:sSupPr>
                              <m:ctrlPr>
                                <a:rPr lang="en-US" sz="2800" i="1">
                                  <a:solidFill>
                                    <a:schemeClr val="bg1"/>
                                  </a:solidFill>
                                  <a:latin typeface="Cambria Math" panose="02040503050406030204" pitchFamily="18" charset="0"/>
                                  <a:ea typeface="Cambria Math" panose="02040503050406030204" pitchFamily="18" charset="0"/>
                                </a:rPr>
                              </m:ctrlPr>
                            </m:sSupPr>
                            <m:e>
                              <m:r>
                                <a:rPr lang="en-US" sz="2800" i="1">
                                  <a:solidFill>
                                    <a:schemeClr val="bg1"/>
                                  </a:solidFill>
                                  <a:latin typeface="Cambria Math" panose="02040503050406030204" pitchFamily="18" charset="0"/>
                                  <a:ea typeface="Cambria Math" panose="02040503050406030204" pitchFamily="18" charset="0"/>
                                </a:rPr>
                                <m:t>𝑒</m:t>
                              </m:r>
                            </m:e>
                            <m:sup>
                              <m:r>
                                <a:rPr lang="en-US" sz="2800" b="1" i="1" smtClean="0">
                                  <a:solidFill>
                                    <a:schemeClr val="bg1"/>
                                  </a:solidFill>
                                  <a:latin typeface="Cambria Math" panose="02040503050406030204" pitchFamily="18" charset="0"/>
                                  <a:ea typeface="Cambria Math" panose="02040503050406030204" pitchFamily="18" charset="0"/>
                                </a:rPr>
                                <m:t>(−</m:t>
                              </m:r>
                              <m:sSup>
                                <m:sSupPr>
                                  <m:ctrlPr>
                                    <a:rPr lang="en-US" sz="2800" i="1">
                                      <a:solidFill>
                                        <a:schemeClr val="bg1"/>
                                      </a:solidFill>
                                      <a:latin typeface="Cambria Math" panose="02040503050406030204" pitchFamily="18" charset="0"/>
                                      <a:ea typeface="Cambria Math" panose="02040503050406030204" pitchFamily="18" charset="0"/>
                                    </a:rPr>
                                  </m:ctrlPr>
                                </m:sSupPr>
                                <m:e>
                                  <m:r>
                                    <a:rPr lang="en-US" sz="2800" b="0" i="1" smtClean="0">
                                      <a:solidFill>
                                        <a:schemeClr val="bg1"/>
                                      </a:solidFill>
                                      <a:latin typeface="Cambria Math" panose="02040503050406030204" pitchFamily="18" charset="0"/>
                                      <a:ea typeface="Cambria Math" panose="02040503050406030204" pitchFamily="18" charset="0"/>
                                    </a:rPr>
                                    <m:t>|</m:t>
                                  </m:r>
                                  <m:d>
                                    <m:dPr>
                                      <m:begChr m:val="|"/>
                                      <m:endChr m:val="|"/>
                                      <m:ctrlPr>
                                        <a:rPr lang="en-US" sz="2800" b="0" i="1" smtClean="0">
                                          <a:solidFill>
                                            <a:schemeClr val="bg1"/>
                                          </a:solidFill>
                                          <a:latin typeface="Cambria Math" panose="02040503050406030204" pitchFamily="18" charset="0"/>
                                          <a:ea typeface="Cambria Math" panose="02040503050406030204" pitchFamily="18" charset="0"/>
                                        </a:rPr>
                                      </m:ctrlPr>
                                    </m:dPr>
                                    <m:e>
                                      <m:r>
                                        <a:rPr lang="en-US" sz="2800" i="1">
                                          <a:solidFill>
                                            <a:schemeClr val="bg1"/>
                                          </a:solidFill>
                                          <a:latin typeface="Cambria Math" panose="02040503050406030204" pitchFamily="18" charset="0"/>
                                          <a:ea typeface="Cambria Math" panose="02040503050406030204" pitchFamily="18" charset="0"/>
                                        </a:rPr>
                                        <m:t>𝐴</m:t>
                                      </m:r>
                                      <m:sSub>
                                        <m:sSubPr>
                                          <m:ctrlPr>
                                            <a:rPr lang="en-US" sz="2800" i="1">
                                              <a:solidFill>
                                                <a:schemeClr val="bg1"/>
                                              </a:solidFill>
                                              <a:latin typeface="Cambria Math" panose="02040503050406030204" pitchFamily="18" charset="0"/>
                                              <a:ea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𝑥</m:t>
                                          </m:r>
                                        </m:e>
                                        <m:sub>
                                          <m:r>
                                            <a:rPr lang="en-US" sz="2800" i="1">
                                              <a:solidFill>
                                                <a:schemeClr val="bg1"/>
                                              </a:solidFill>
                                              <a:latin typeface="Cambria Math" panose="02040503050406030204" pitchFamily="18" charset="0"/>
                                              <a:ea typeface="Cambria Math" panose="02040503050406030204" pitchFamily="18" charset="0"/>
                                            </a:rPr>
                                            <m:t>𝑖</m:t>
                                          </m:r>
                                        </m:sub>
                                      </m:sSub>
                                      <m:r>
                                        <a:rPr lang="en-US" sz="2800" i="1">
                                          <a:solidFill>
                                            <a:schemeClr val="bg1"/>
                                          </a:solidFill>
                                          <a:latin typeface="Cambria Math" panose="02040503050406030204" pitchFamily="18" charset="0"/>
                                          <a:ea typeface="Cambria Math" panose="02040503050406030204" pitchFamily="18" charset="0"/>
                                        </a:rPr>
                                        <m:t> −</m:t>
                                      </m:r>
                                      <m:r>
                                        <a:rPr lang="en-US" sz="2800" i="1">
                                          <a:solidFill>
                                            <a:schemeClr val="bg1"/>
                                          </a:solidFill>
                                          <a:latin typeface="Cambria Math" panose="02040503050406030204" pitchFamily="18" charset="0"/>
                                          <a:ea typeface="Cambria Math" panose="02040503050406030204" pitchFamily="18" charset="0"/>
                                        </a:rPr>
                                        <m:t>𝐴</m:t>
                                      </m:r>
                                      <m:sSub>
                                        <m:sSubPr>
                                          <m:ctrlPr>
                                            <a:rPr lang="en-US" sz="2800" i="1">
                                              <a:solidFill>
                                                <a:schemeClr val="bg1"/>
                                              </a:solidFill>
                                              <a:latin typeface="Cambria Math" panose="02040503050406030204" pitchFamily="18" charset="0"/>
                                              <a:ea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𝑥</m:t>
                                          </m:r>
                                        </m:e>
                                        <m:sub>
                                          <m:r>
                                            <a:rPr lang="en-US" sz="2800" i="1">
                                              <a:solidFill>
                                                <a:schemeClr val="bg1"/>
                                              </a:solidFill>
                                              <a:latin typeface="Cambria Math" panose="02040503050406030204" pitchFamily="18" charset="0"/>
                                              <a:ea typeface="Cambria Math" panose="02040503050406030204" pitchFamily="18" charset="0"/>
                                            </a:rPr>
                                            <m:t>𝑗</m:t>
                                          </m:r>
                                        </m:sub>
                                      </m:sSub>
                                    </m:e>
                                  </m:d>
                                  <m:r>
                                    <a:rPr lang="en-US" sz="2800" b="0" i="1" smtClean="0">
                                      <a:solidFill>
                                        <a:schemeClr val="bg1"/>
                                      </a:solidFill>
                                      <a:latin typeface="Cambria Math" panose="02040503050406030204" pitchFamily="18" charset="0"/>
                                      <a:ea typeface="Cambria Math" panose="02040503050406030204" pitchFamily="18" charset="0"/>
                                    </a:rPr>
                                    <m:t>|</m:t>
                                  </m:r>
                                </m:e>
                                <m:sup>
                                  <m:r>
                                    <a:rPr lang="en-US" sz="2800" b="0" i="1" smtClean="0">
                                      <a:solidFill>
                                        <a:schemeClr val="bg1"/>
                                      </a:solidFill>
                                      <a:latin typeface="Cambria Math" panose="02040503050406030204" pitchFamily="18" charset="0"/>
                                      <a:ea typeface="Cambria Math" panose="02040503050406030204" pitchFamily="18" charset="0"/>
                                    </a:rPr>
                                    <m:t>2</m:t>
                                  </m:r>
                                </m:sup>
                              </m:sSup>
                              <m:r>
                                <a:rPr lang="en-US" sz="2800" b="1" i="1" smtClean="0">
                                  <a:solidFill>
                                    <a:schemeClr val="bg1"/>
                                  </a:solidFill>
                                  <a:latin typeface="Cambria Math" panose="02040503050406030204" pitchFamily="18" charset="0"/>
                                  <a:ea typeface="Cambria Math" panose="02040503050406030204" pitchFamily="18" charset="0"/>
                                </a:rPr>
                                <m:t>)</m:t>
                              </m:r>
                            </m:sup>
                          </m:sSup>
                        </m:num>
                        <m:den>
                          <m:nary>
                            <m:naryPr>
                              <m:chr m:val="∑"/>
                              <m:ctrlPr>
                                <a:rPr lang="en-US" sz="2800" b="0" i="1" smtClean="0">
                                  <a:solidFill>
                                    <a:schemeClr val="bg1"/>
                                  </a:solidFill>
                                  <a:latin typeface="Cambria Math" panose="02040503050406030204" pitchFamily="18" charset="0"/>
                                  <a:ea typeface="Cambria Math" panose="02040503050406030204" pitchFamily="18" charset="0"/>
                                </a:rPr>
                              </m:ctrlPr>
                            </m:naryPr>
                            <m:sub>
                              <m:r>
                                <m:rPr>
                                  <m:brk m:alnAt="23"/>
                                </m:rPr>
                                <a:rPr lang="en-US" sz="2800" b="0" i="1" smtClean="0">
                                  <a:solidFill>
                                    <a:schemeClr val="bg1"/>
                                  </a:solidFill>
                                  <a:latin typeface="Cambria Math" panose="02040503050406030204" pitchFamily="18" charset="0"/>
                                  <a:ea typeface="Cambria Math" panose="02040503050406030204" pitchFamily="18" charset="0"/>
                                </a:rPr>
                                <m:t>𝑘</m:t>
                              </m:r>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𝑖</m:t>
                              </m:r>
                              <m:r>
                                <a:rPr lang="en-US" sz="2800" b="0" i="1" smtClean="0">
                                  <a:solidFill>
                                    <a:schemeClr val="bg1"/>
                                  </a:solidFill>
                                  <a:latin typeface="Cambria Math" panose="02040503050406030204" pitchFamily="18" charset="0"/>
                                  <a:ea typeface="Cambria Math" panose="02040503050406030204" pitchFamily="18" charset="0"/>
                                </a:rPr>
                                <m:t> </m:t>
                              </m:r>
                            </m:sub>
                            <m:sup/>
                            <m:e>
                              <m:sSup>
                                <m:sSupPr>
                                  <m:ctrlPr>
                                    <a:rPr lang="en-US" sz="2800" i="1">
                                      <a:solidFill>
                                        <a:schemeClr val="bg1"/>
                                      </a:solidFill>
                                      <a:latin typeface="Cambria Math" panose="02040503050406030204" pitchFamily="18" charset="0"/>
                                      <a:ea typeface="Cambria Math" panose="02040503050406030204" pitchFamily="18" charset="0"/>
                                    </a:rPr>
                                  </m:ctrlPr>
                                </m:sSupPr>
                                <m:e>
                                  <m:r>
                                    <a:rPr lang="en-US" sz="2800" i="1">
                                      <a:solidFill>
                                        <a:schemeClr val="bg1"/>
                                      </a:solidFill>
                                      <a:latin typeface="Cambria Math" panose="02040503050406030204" pitchFamily="18" charset="0"/>
                                      <a:ea typeface="Cambria Math" panose="02040503050406030204" pitchFamily="18" charset="0"/>
                                    </a:rPr>
                                    <m:t>𝑒</m:t>
                                  </m:r>
                                </m:e>
                                <m:sup>
                                  <m:r>
                                    <a:rPr lang="en-US" sz="2800" b="1" i="1">
                                      <a:solidFill>
                                        <a:schemeClr val="bg1"/>
                                      </a:solidFill>
                                      <a:latin typeface="Cambria Math" panose="02040503050406030204" pitchFamily="18" charset="0"/>
                                      <a:ea typeface="Cambria Math" panose="02040503050406030204" pitchFamily="18" charset="0"/>
                                    </a:rPr>
                                    <m:t>(−</m:t>
                                  </m:r>
                                  <m:sSup>
                                    <m:sSupPr>
                                      <m:ctrlPr>
                                        <a:rPr lang="en-US" sz="2800" i="1">
                                          <a:solidFill>
                                            <a:schemeClr val="bg1"/>
                                          </a:solidFill>
                                          <a:latin typeface="Cambria Math" panose="02040503050406030204" pitchFamily="18" charset="0"/>
                                          <a:ea typeface="Cambria Math" panose="02040503050406030204" pitchFamily="18" charset="0"/>
                                        </a:rPr>
                                      </m:ctrlPr>
                                    </m:sSupPr>
                                    <m:e>
                                      <m:r>
                                        <a:rPr lang="en-US" sz="2800" i="1">
                                          <a:solidFill>
                                            <a:schemeClr val="bg1"/>
                                          </a:solidFill>
                                          <a:latin typeface="Cambria Math" panose="02040503050406030204" pitchFamily="18" charset="0"/>
                                          <a:ea typeface="Cambria Math" panose="02040503050406030204" pitchFamily="18" charset="0"/>
                                        </a:rPr>
                                        <m:t>|</m:t>
                                      </m:r>
                                      <m:d>
                                        <m:dPr>
                                          <m:begChr m:val="|"/>
                                          <m:endChr m:val="|"/>
                                          <m:ctrlPr>
                                            <a:rPr lang="en-US" sz="2800" i="1">
                                              <a:solidFill>
                                                <a:schemeClr val="bg1"/>
                                              </a:solidFill>
                                              <a:latin typeface="Cambria Math" panose="02040503050406030204" pitchFamily="18" charset="0"/>
                                              <a:ea typeface="Cambria Math" panose="02040503050406030204" pitchFamily="18" charset="0"/>
                                            </a:rPr>
                                          </m:ctrlPr>
                                        </m:dPr>
                                        <m:e>
                                          <m:r>
                                            <a:rPr lang="en-US" sz="2800" i="1">
                                              <a:solidFill>
                                                <a:schemeClr val="bg1"/>
                                              </a:solidFill>
                                              <a:latin typeface="Cambria Math" panose="02040503050406030204" pitchFamily="18" charset="0"/>
                                              <a:ea typeface="Cambria Math" panose="02040503050406030204" pitchFamily="18" charset="0"/>
                                            </a:rPr>
                                            <m:t>𝐴</m:t>
                                          </m:r>
                                          <m:sSub>
                                            <m:sSubPr>
                                              <m:ctrlPr>
                                                <a:rPr lang="en-US" sz="2800" i="1" smtClean="0">
                                                  <a:solidFill>
                                                    <a:schemeClr val="bg1"/>
                                                  </a:solidFill>
                                                  <a:latin typeface="Cambria Math" panose="02040503050406030204" pitchFamily="18" charset="0"/>
                                                  <a:ea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𝑥</m:t>
                                              </m:r>
                                            </m:e>
                                            <m:sub>
                                              <m:r>
                                                <a:rPr lang="en-US" sz="2800" i="1" smtClean="0">
                                                  <a:solidFill>
                                                    <a:schemeClr val="bg1"/>
                                                  </a:solidFill>
                                                  <a:latin typeface="Cambria Math" panose="02040503050406030204" pitchFamily="18" charset="0"/>
                                                  <a:ea typeface="Cambria Math" panose="02040503050406030204" pitchFamily="18" charset="0"/>
                                                </a:rPr>
                                                <m:t>𝑖</m:t>
                                              </m:r>
                                            </m:sub>
                                          </m:sSub>
                                          <m:r>
                                            <a:rPr lang="en-US" sz="2800" i="1">
                                              <a:solidFill>
                                                <a:schemeClr val="bg1"/>
                                              </a:solidFill>
                                              <a:latin typeface="Cambria Math" panose="02040503050406030204" pitchFamily="18" charset="0"/>
                                              <a:ea typeface="Cambria Math" panose="02040503050406030204" pitchFamily="18" charset="0"/>
                                            </a:rPr>
                                            <m:t> −</m:t>
                                          </m:r>
                                          <m:r>
                                            <a:rPr lang="en-US" sz="2800" i="1">
                                              <a:solidFill>
                                                <a:schemeClr val="bg1"/>
                                              </a:solidFill>
                                              <a:latin typeface="Cambria Math" panose="02040503050406030204" pitchFamily="18" charset="0"/>
                                              <a:ea typeface="Cambria Math" panose="02040503050406030204" pitchFamily="18" charset="0"/>
                                            </a:rPr>
                                            <m:t>𝐴</m:t>
                                          </m:r>
                                          <m:sSub>
                                            <m:sSubPr>
                                              <m:ctrlPr>
                                                <a:rPr lang="en-US" sz="2800" i="1">
                                                  <a:solidFill>
                                                    <a:schemeClr val="bg1"/>
                                                  </a:solidFill>
                                                  <a:latin typeface="Cambria Math" panose="02040503050406030204" pitchFamily="18" charset="0"/>
                                                  <a:ea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𝑥</m:t>
                                              </m:r>
                                            </m:e>
                                            <m:sub>
                                              <m:r>
                                                <a:rPr lang="en-US" sz="2800" b="0" i="1" smtClean="0">
                                                  <a:solidFill>
                                                    <a:schemeClr val="bg1"/>
                                                  </a:solidFill>
                                                  <a:latin typeface="Cambria Math" panose="02040503050406030204" pitchFamily="18" charset="0"/>
                                                  <a:ea typeface="Cambria Math" panose="02040503050406030204" pitchFamily="18" charset="0"/>
                                                </a:rPr>
                                                <m:t>𝑘</m:t>
                                              </m:r>
                                            </m:sub>
                                          </m:sSub>
                                        </m:e>
                                      </m:d>
                                      <m:r>
                                        <a:rPr lang="en-US" sz="2800" i="1">
                                          <a:solidFill>
                                            <a:schemeClr val="bg1"/>
                                          </a:solidFill>
                                          <a:latin typeface="Cambria Math" panose="02040503050406030204" pitchFamily="18" charset="0"/>
                                          <a:ea typeface="Cambria Math" panose="02040503050406030204" pitchFamily="18" charset="0"/>
                                        </a:rPr>
                                        <m:t>|</m:t>
                                      </m:r>
                                    </m:e>
                                    <m:sup>
                                      <m:r>
                                        <a:rPr lang="en-US" sz="2800" i="1">
                                          <a:solidFill>
                                            <a:schemeClr val="bg1"/>
                                          </a:solidFill>
                                          <a:latin typeface="Cambria Math" panose="02040503050406030204" pitchFamily="18" charset="0"/>
                                          <a:ea typeface="Cambria Math" panose="02040503050406030204" pitchFamily="18" charset="0"/>
                                        </a:rPr>
                                        <m:t>2</m:t>
                                      </m:r>
                                    </m:sup>
                                  </m:sSup>
                                  <m:r>
                                    <a:rPr lang="en-US" sz="2800" b="1" i="1">
                                      <a:solidFill>
                                        <a:schemeClr val="bg1"/>
                                      </a:solidFill>
                                      <a:latin typeface="Cambria Math" panose="02040503050406030204" pitchFamily="18" charset="0"/>
                                      <a:ea typeface="Cambria Math" panose="02040503050406030204" pitchFamily="18" charset="0"/>
                                    </a:rPr>
                                    <m:t>)</m:t>
                                  </m:r>
                                </m:sup>
                              </m:sSup>
                            </m:e>
                          </m:nary>
                        </m:den>
                      </m:f>
                    </m:oMath>
                  </m:oMathPara>
                </a14:m>
                <a:endParaRPr lang="ru-RU" sz="3600" dirty="0">
                  <a:solidFill>
                    <a:schemeClr val="bg1"/>
                  </a:solidFill>
                </a:endParaRPr>
              </a:p>
            </p:txBody>
          </p:sp>
        </mc:Choice>
        <mc:Fallback xmlns="">
          <p:sp>
            <p:nvSpPr>
              <p:cNvPr id="15" name="TextBox 14">
                <a:extLst>
                  <a:ext uri="{FF2B5EF4-FFF2-40B4-BE49-F238E27FC236}">
                    <a16:creationId xmlns:a16="http://schemas.microsoft.com/office/drawing/2014/main" id="{2A87B158-3B7F-4255-9CC6-2B01C8B08BEA}"/>
                  </a:ext>
                </a:extLst>
              </p:cNvPr>
              <p:cNvSpPr txBox="1">
                <a:spLocks noRot="1" noChangeAspect="1" noMove="1" noResize="1" noEditPoints="1" noAdjustHandles="1" noChangeArrowheads="1" noChangeShapeType="1" noTextEdit="1"/>
              </p:cNvSpPr>
              <p:nvPr/>
            </p:nvSpPr>
            <p:spPr>
              <a:xfrm>
                <a:off x="331600" y="3097831"/>
                <a:ext cx="5548376" cy="1187954"/>
              </a:xfrm>
              <a:prstGeom prst="rect">
                <a:avLst/>
              </a:prstGeom>
              <a:blipFill>
                <a:blip r:embed="rId6"/>
                <a:stretch>
                  <a:fillRect/>
                </a:stretch>
              </a:blipFill>
            </p:spPr>
            <p:txBody>
              <a:bodyPr/>
              <a:lstStyle/>
              <a:p>
                <a:r>
                  <a:rPr lang="ru-RU">
                    <a:noFill/>
                  </a:rPr>
                  <a:t> </a:t>
                </a:r>
              </a:p>
            </p:txBody>
          </p:sp>
        </mc:Fallback>
      </mc:AlternateContent>
      <p:pic>
        <p:nvPicPr>
          <p:cNvPr id="18" name="Picture 2">
            <a:extLst>
              <a:ext uri="{FF2B5EF4-FFF2-40B4-BE49-F238E27FC236}">
                <a16:creationId xmlns:a16="http://schemas.microsoft.com/office/drawing/2014/main" id="{9E55F26D-5C2F-433B-9958-25D97381F9EA}"/>
              </a:ext>
            </a:extLst>
          </p:cNvPr>
          <p:cNvPicPr>
            <a:picLocks noChangeAspect="1" noChangeArrowheads="1"/>
          </p:cNvPicPr>
          <p:nvPr/>
        </p:nvPicPr>
        <p:blipFill rotWithShape="1">
          <a:blip r:embed="rId7">
            <a:clrChange>
              <a:clrFrom>
                <a:srgbClr val="000000"/>
              </a:clrFrom>
              <a:clrTo>
                <a:srgbClr val="000000">
                  <a:alpha val="0"/>
                </a:srgbClr>
              </a:clrTo>
            </a:clrChange>
            <a:extLst>
              <a:ext uri="{28A0092B-C50C-407E-A947-70E740481C1C}">
                <a14:useLocalDpi xmlns:a14="http://schemas.microsoft.com/office/drawing/2010/main" val="0"/>
              </a:ext>
            </a:extLst>
          </a:blip>
          <a:srcRect r="53942"/>
          <a:stretch/>
        </p:blipFill>
        <p:spPr bwMode="auto">
          <a:xfrm>
            <a:off x="6932785" y="2258501"/>
            <a:ext cx="4781010" cy="42877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235DA8A9-FE98-4A79-8878-6B4F8788CAF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9389"/>
          <a:stretch/>
        </p:blipFill>
        <p:spPr bwMode="auto">
          <a:xfrm>
            <a:off x="917331" y="4168701"/>
            <a:ext cx="4896544" cy="2580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20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Прямоугольник 22">
            <a:extLst>
              <a:ext uri="{FF2B5EF4-FFF2-40B4-BE49-F238E27FC236}">
                <a16:creationId xmlns:a16="http://schemas.microsoft.com/office/drawing/2014/main" id="{27485B96-8164-4C7F-86B3-18F0E4F50EEB}"/>
              </a:ext>
            </a:extLst>
          </p:cNvPr>
          <p:cNvSpPr/>
          <p:nvPr/>
        </p:nvSpPr>
        <p:spPr>
          <a:xfrm>
            <a:off x="6633491" y="2354134"/>
            <a:ext cx="4923049" cy="3179178"/>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7030A0"/>
              </a:solidFill>
            </a:endParaRPr>
          </a:p>
        </p:txBody>
      </p:sp>
      <p:sp>
        <p:nvSpPr>
          <p:cNvPr id="2" name="Заголовок 1"/>
          <p:cNvSpPr>
            <a:spLocks noGrp="1"/>
          </p:cNvSpPr>
          <p:nvPr>
            <p:ph type="title"/>
          </p:nvPr>
        </p:nvSpPr>
        <p:spPr>
          <a:xfrm>
            <a:off x="1900323" y="-229020"/>
            <a:ext cx="7920880" cy="1309331"/>
          </a:xfrm>
        </p:spPr>
        <p:txBody>
          <a:bodyPr>
            <a:normAutofit/>
          </a:bodyPr>
          <a:lstStyle/>
          <a:p>
            <a:r>
              <a:rPr lang="en-US" sz="3200" b="1" dirty="0">
                <a:solidFill>
                  <a:schemeClr val="bg1"/>
                </a:solidFill>
                <a:latin typeface="-apple-system"/>
              </a:rPr>
              <a:t>Auto-Encoders</a:t>
            </a:r>
            <a:endParaRPr lang="ru-RU" sz="3200" b="1"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1" name="Рисунок 10">
            <a:extLst>
              <a:ext uri="{FF2B5EF4-FFF2-40B4-BE49-F238E27FC236}">
                <a16:creationId xmlns:a16="http://schemas.microsoft.com/office/drawing/2014/main" id="{4C84A3C5-1B28-4A3E-9EF5-A48C197DB6C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4432" t="18003" r="24225" b="17335"/>
          <a:stretch/>
        </p:blipFill>
        <p:spPr>
          <a:xfrm>
            <a:off x="911424" y="2006100"/>
            <a:ext cx="10369152" cy="3459324"/>
          </a:xfrm>
          <a:prstGeom prst="rect">
            <a:avLst/>
          </a:prstGeom>
        </p:spPr>
      </p:pic>
      <p:sp>
        <p:nvSpPr>
          <p:cNvPr id="19" name="Прямоугольник 18">
            <a:extLst>
              <a:ext uri="{FF2B5EF4-FFF2-40B4-BE49-F238E27FC236}">
                <a16:creationId xmlns:a16="http://schemas.microsoft.com/office/drawing/2014/main" id="{665B4692-A9EB-423C-846B-6CF37924812A}"/>
              </a:ext>
            </a:extLst>
          </p:cNvPr>
          <p:cNvSpPr/>
          <p:nvPr/>
        </p:nvSpPr>
        <p:spPr>
          <a:xfrm>
            <a:off x="2135560" y="5313110"/>
            <a:ext cx="1890261" cy="584775"/>
          </a:xfrm>
          <a:prstGeom prst="rect">
            <a:avLst/>
          </a:prstGeom>
        </p:spPr>
        <p:txBody>
          <a:bodyPr wrap="none">
            <a:spAutoFit/>
          </a:bodyPr>
          <a:lstStyle/>
          <a:p>
            <a:r>
              <a:rPr lang="ru-RU" sz="3200" b="1" dirty="0" err="1">
                <a:solidFill>
                  <a:srgbClr val="0070C0"/>
                </a:solidFill>
                <a:latin typeface="Verdana" panose="020B0604030504040204" pitchFamily="34" charset="0"/>
                <a:ea typeface="Verdana" panose="020B0604030504040204" pitchFamily="34" charset="0"/>
              </a:rPr>
              <a:t>Экодер</a:t>
            </a:r>
            <a:endParaRPr lang="ru-RU" sz="3200" b="1" dirty="0">
              <a:solidFill>
                <a:srgbClr val="0070C0"/>
              </a:solidFill>
            </a:endParaRPr>
          </a:p>
        </p:txBody>
      </p:sp>
      <p:sp>
        <p:nvSpPr>
          <p:cNvPr id="21" name="Прямоугольник 20">
            <a:extLst>
              <a:ext uri="{FF2B5EF4-FFF2-40B4-BE49-F238E27FC236}">
                <a16:creationId xmlns:a16="http://schemas.microsoft.com/office/drawing/2014/main" id="{DC7A35F5-1C31-4C4E-B6E2-BA0569AB110C}"/>
              </a:ext>
            </a:extLst>
          </p:cNvPr>
          <p:cNvSpPr/>
          <p:nvPr/>
        </p:nvSpPr>
        <p:spPr>
          <a:xfrm>
            <a:off x="8180955" y="5605497"/>
            <a:ext cx="2202847" cy="584775"/>
          </a:xfrm>
          <a:prstGeom prst="rect">
            <a:avLst/>
          </a:prstGeom>
        </p:spPr>
        <p:txBody>
          <a:bodyPr wrap="none">
            <a:spAutoFit/>
          </a:bodyPr>
          <a:lstStyle/>
          <a:p>
            <a:r>
              <a:rPr lang="ru-RU" sz="3200" b="1" dirty="0">
                <a:solidFill>
                  <a:srgbClr val="7030A0"/>
                </a:solidFill>
                <a:latin typeface="Verdana" panose="020B0604030504040204" pitchFamily="34" charset="0"/>
                <a:ea typeface="Verdana" panose="020B0604030504040204" pitchFamily="34" charset="0"/>
              </a:rPr>
              <a:t>Декодер</a:t>
            </a:r>
            <a:endParaRPr lang="ru-RU" sz="3200" b="1" dirty="0">
              <a:solidFill>
                <a:srgbClr val="7030A0"/>
              </a:solidFill>
            </a:endParaRPr>
          </a:p>
        </p:txBody>
      </p:sp>
      <p:sp>
        <p:nvSpPr>
          <p:cNvPr id="18" name="Прямоугольник 17">
            <a:extLst>
              <a:ext uri="{FF2B5EF4-FFF2-40B4-BE49-F238E27FC236}">
                <a16:creationId xmlns:a16="http://schemas.microsoft.com/office/drawing/2014/main" id="{388FEB71-9C3A-470B-89FF-EA9AEEEDF5C0}"/>
              </a:ext>
            </a:extLst>
          </p:cNvPr>
          <p:cNvSpPr/>
          <p:nvPr/>
        </p:nvSpPr>
        <p:spPr>
          <a:xfrm>
            <a:off x="884919" y="2006100"/>
            <a:ext cx="4923049" cy="317917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a:extLst>
              <a:ext uri="{FF2B5EF4-FFF2-40B4-BE49-F238E27FC236}">
                <a16:creationId xmlns:a16="http://schemas.microsoft.com/office/drawing/2014/main" id="{109E5A68-17E3-4C18-B881-09F82EF02BE0}"/>
              </a:ext>
            </a:extLst>
          </p:cNvPr>
          <p:cNvSpPr/>
          <p:nvPr/>
        </p:nvSpPr>
        <p:spPr>
          <a:xfrm>
            <a:off x="4668360" y="2598002"/>
            <a:ext cx="3185070" cy="830997"/>
          </a:xfrm>
          <a:prstGeom prst="rect">
            <a:avLst/>
          </a:prstGeom>
        </p:spPr>
        <p:txBody>
          <a:bodyPr wrap="square">
            <a:spAutoFit/>
          </a:bodyPr>
          <a:lstStyle/>
          <a:p>
            <a:pPr algn="ctr"/>
            <a:r>
              <a:rPr lang="ru-RU" sz="2400" b="1" dirty="0">
                <a:solidFill>
                  <a:srgbClr val="00B050"/>
                </a:solidFill>
                <a:latin typeface="Verdana" panose="020B0604030504040204" pitchFamily="34" charset="0"/>
                <a:ea typeface="Verdana" panose="020B0604030504040204" pitchFamily="34" charset="0"/>
              </a:rPr>
              <a:t>Скрытое Представление</a:t>
            </a:r>
            <a:endParaRPr lang="ru-RU" sz="2400" b="1" dirty="0">
              <a:solidFill>
                <a:srgbClr val="00B050"/>
              </a:solidFill>
            </a:endParaRPr>
          </a:p>
        </p:txBody>
      </p:sp>
      <p:sp>
        <p:nvSpPr>
          <p:cNvPr id="24" name="Прямоугольник 23">
            <a:extLst>
              <a:ext uri="{FF2B5EF4-FFF2-40B4-BE49-F238E27FC236}">
                <a16:creationId xmlns:a16="http://schemas.microsoft.com/office/drawing/2014/main" id="{82B5A8FC-5BF0-4D57-BC02-5DFF947B91B9}"/>
              </a:ext>
            </a:extLst>
          </p:cNvPr>
          <p:cNvSpPr/>
          <p:nvPr/>
        </p:nvSpPr>
        <p:spPr>
          <a:xfrm>
            <a:off x="5860763" y="3428999"/>
            <a:ext cx="667286" cy="6480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7030A0"/>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D7C07-DD51-4535-8FDF-CF4C93758548}"/>
                  </a:ext>
                </a:extLst>
              </p:cNvPr>
              <p:cNvSpPr txBox="1"/>
              <p:nvPr/>
            </p:nvSpPr>
            <p:spPr>
              <a:xfrm>
                <a:off x="3719736" y="5982447"/>
                <a:ext cx="38003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𝐿𝑜𝑠𝑠</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𝑀𝑆𝐸</m:t>
                      </m:r>
                      <m:r>
                        <a:rPr lang="en-US" sz="2400" b="0" i="1" smtClean="0">
                          <a:solidFill>
                            <a:schemeClr val="bg1"/>
                          </a:solidFill>
                          <a:latin typeface="Cambria Math" panose="02040503050406030204" pitchFamily="18" charset="0"/>
                        </a:rPr>
                        <m:t>(Вход−Выход)</m:t>
                      </m:r>
                    </m:oMath>
                  </m:oMathPara>
                </a14:m>
                <a:endParaRPr lang="ru-RU" sz="2400" dirty="0">
                  <a:solidFill>
                    <a:schemeClr val="bg1"/>
                  </a:solidFill>
                </a:endParaRPr>
              </a:p>
            </p:txBody>
          </p:sp>
        </mc:Choice>
        <mc:Fallback xmlns="">
          <p:sp>
            <p:nvSpPr>
              <p:cNvPr id="25" name="TextBox 24">
                <a:extLst>
                  <a:ext uri="{FF2B5EF4-FFF2-40B4-BE49-F238E27FC236}">
                    <a16:creationId xmlns:a16="http://schemas.microsoft.com/office/drawing/2014/main" id="{181D7C07-DD51-4535-8FDF-CF4C93758548}"/>
                  </a:ext>
                </a:extLst>
              </p:cNvPr>
              <p:cNvSpPr txBox="1">
                <a:spLocks noRot="1" noChangeAspect="1" noMove="1" noResize="1" noEditPoints="1" noAdjustHandles="1" noChangeArrowheads="1" noChangeShapeType="1" noTextEdit="1"/>
              </p:cNvSpPr>
              <p:nvPr/>
            </p:nvSpPr>
            <p:spPr>
              <a:xfrm>
                <a:off x="3719736" y="5982447"/>
                <a:ext cx="3800399" cy="369332"/>
              </a:xfrm>
              <a:prstGeom prst="rect">
                <a:avLst/>
              </a:prstGeom>
              <a:blipFill>
                <a:blip r:embed="rId6"/>
                <a:stretch>
                  <a:fillRect l="-1442" r="-2404" b="-34426"/>
                </a:stretch>
              </a:blipFill>
            </p:spPr>
            <p:txBody>
              <a:bodyPr/>
              <a:lstStyle/>
              <a:p>
                <a:r>
                  <a:rPr lang="ru-RU">
                    <a:noFill/>
                  </a:rPr>
                  <a:t> </a:t>
                </a:r>
              </a:p>
            </p:txBody>
          </p:sp>
        </mc:Fallback>
      </mc:AlternateContent>
      <p:sp>
        <p:nvSpPr>
          <p:cNvPr id="17" name="Заголовок 1">
            <a:extLst>
              <a:ext uri="{FF2B5EF4-FFF2-40B4-BE49-F238E27FC236}">
                <a16:creationId xmlns:a16="http://schemas.microsoft.com/office/drawing/2014/main" id="{27696CC6-10D5-4223-A093-1F7F68D04368}"/>
              </a:ext>
            </a:extLst>
          </p:cNvPr>
          <p:cNvSpPr txBox="1">
            <a:spLocks/>
          </p:cNvSpPr>
          <p:nvPr/>
        </p:nvSpPr>
        <p:spPr>
          <a:xfrm>
            <a:off x="1978013" y="972389"/>
            <a:ext cx="7920880" cy="130933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apple-system"/>
              </a:rPr>
              <a:t>Авто-</a:t>
            </a:r>
            <a:r>
              <a:rPr lang="ru-RU" sz="3200" b="1" dirty="0" err="1">
                <a:solidFill>
                  <a:schemeClr val="bg1"/>
                </a:solidFill>
                <a:latin typeface="-apple-system"/>
              </a:rPr>
              <a:t>Энкодеры</a:t>
            </a:r>
            <a:endParaRPr lang="ru-RU" sz="3200" b="1" dirty="0">
              <a:solidFill>
                <a:schemeClr val="bg1"/>
              </a:solidFill>
              <a:latin typeface="-apple-system"/>
            </a:endParaRPr>
          </a:p>
        </p:txBody>
      </p:sp>
    </p:spTree>
    <p:extLst>
      <p:ext uri="{BB962C8B-B14F-4D97-AF65-F5344CB8AC3E}">
        <p14:creationId xmlns:p14="http://schemas.microsoft.com/office/powerpoint/2010/main" val="227652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0" grpId="0"/>
      <p:bldP spid="19" grpId="0"/>
      <p:bldP spid="21" grpId="0"/>
      <p:bldP spid="18" grpId="0" animBg="1"/>
      <p:bldP spid="22" grpId="0"/>
      <p:bldP spid="24" grpId="0" animBg="1"/>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65863" y="-300144"/>
            <a:ext cx="7920880" cy="1309331"/>
          </a:xfrm>
        </p:spPr>
        <p:txBody>
          <a:bodyPr>
            <a:normAutofit/>
          </a:bodyPr>
          <a:lstStyle/>
          <a:p>
            <a:r>
              <a:rPr lang="ru-RU" sz="3200" b="1" dirty="0">
                <a:solidFill>
                  <a:schemeClr val="bg1"/>
                </a:solidFill>
                <a:latin typeface="-apple-system"/>
              </a:rPr>
              <a:t>Скрытое Представление</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9" name="Рисунок 8">
            <a:extLst>
              <a:ext uri="{FF2B5EF4-FFF2-40B4-BE49-F238E27FC236}">
                <a16:creationId xmlns:a16="http://schemas.microsoft.com/office/drawing/2014/main" id="{8F270EDB-6934-4A9D-83C8-AEB88CDD262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85253" y="1981766"/>
            <a:ext cx="989446" cy="989446"/>
          </a:xfrm>
          <a:prstGeom prst="rect">
            <a:avLst/>
          </a:prstGeom>
        </p:spPr>
      </p:pic>
      <p:pic>
        <p:nvPicPr>
          <p:cNvPr id="11" name="Рисунок 10">
            <a:extLst>
              <a:ext uri="{FF2B5EF4-FFF2-40B4-BE49-F238E27FC236}">
                <a16:creationId xmlns:a16="http://schemas.microsoft.com/office/drawing/2014/main" id="{CAE1C7F6-FF91-4A2E-9823-CBF8ED35BBC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41690" y="3965680"/>
            <a:ext cx="828313" cy="828313"/>
          </a:xfrm>
          <a:prstGeom prst="rect">
            <a:avLst/>
          </a:prstGeom>
        </p:spPr>
      </p:pic>
      <p:pic>
        <p:nvPicPr>
          <p:cNvPr id="17" name="Рисунок 16">
            <a:extLst>
              <a:ext uri="{FF2B5EF4-FFF2-40B4-BE49-F238E27FC236}">
                <a16:creationId xmlns:a16="http://schemas.microsoft.com/office/drawing/2014/main" id="{B032A18A-0F21-43E3-975B-1307B73EEF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67332" y="2774334"/>
            <a:ext cx="1309331" cy="1309331"/>
          </a:xfrm>
          <a:prstGeom prst="rect">
            <a:avLst/>
          </a:prstGeom>
        </p:spPr>
      </p:pic>
      <p:pic>
        <p:nvPicPr>
          <p:cNvPr id="19" name="Рисунок 18">
            <a:extLst>
              <a:ext uri="{FF2B5EF4-FFF2-40B4-BE49-F238E27FC236}">
                <a16:creationId xmlns:a16="http://schemas.microsoft.com/office/drawing/2014/main" id="{6C4F628F-43D6-4A2F-97DD-D08548BD1AC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68042" y="4970510"/>
            <a:ext cx="1309331" cy="1309331"/>
          </a:xfrm>
          <a:prstGeom prst="rect">
            <a:avLst/>
          </a:prstGeom>
        </p:spPr>
      </p:pic>
      <p:cxnSp>
        <p:nvCxnSpPr>
          <p:cNvPr id="22" name="Прямая со стрелкой 21">
            <a:extLst>
              <a:ext uri="{FF2B5EF4-FFF2-40B4-BE49-F238E27FC236}">
                <a16:creationId xmlns:a16="http://schemas.microsoft.com/office/drawing/2014/main" id="{197D017E-0003-4388-A757-61AED1A3AE24}"/>
              </a:ext>
            </a:extLst>
          </p:cNvPr>
          <p:cNvCxnSpPr>
            <a:cxnSpLocks/>
          </p:cNvCxnSpPr>
          <p:nvPr/>
        </p:nvCxnSpPr>
        <p:spPr>
          <a:xfrm flipV="1">
            <a:off x="728945" y="3645024"/>
            <a:ext cx="3134807" cy="45730"/>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3" name="Рисунок 22">
            <a:extLst>
              <a:ext uri="{FF2B5EF4-FFF2-40B4-BE49-F238E27FC236}">
                <a16:creationId xmlns:a16="http://schemas.microsoft.com/office/drawing/2014/main" id="{B715807A-0EF4-4AC0-BA98-82F1FA1242F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673" y="2620740"/>
            <a:ext cx="989446" cy="989446"/>
          </a:xfrm>
          <a:prstGeom prst="rect">
            <a:avLst/>
          </a:prstGeom>
        </p:spPr>
      </p:pic>
      <p:pic>
        <p:nvPicPr>
          <p:cNvPr id="24" name="Рисунок 23">
            <a:extLst>
              <a:ext uri="{FF2B5EF4-FFF2-40B4-BE49-F238E27FC236}">
                <a16:creationId xmlns:a16="http://schemas.microsoft.com/office/drawing/2014/main" id="{E9D7E037-3225-47E8-868A-42710609DA6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5365" y="2734499"/>
            <a:ext cx="828313" cy="828313"/>
          </a:xfrm>
          <a:prstGeom prst="rect">
            <a:avLst/>
          </a:prstGeom>
        </p:spPr>
      </p:pic>
      <p:pic>
        <p:nvPicPr>
          <p:cNvPr id="25" name="Рисунок 24">
            <a:extLst>
              <a:ext uri="{FF2B5EF4-FFF2-40B4-BE49-F238E27FC236}">
                <a16:creationId xmlns:a16="http://schemas.microsoft.com/office/drawing/2014/main" id="{340BCE24-0DD6-4C6E-8D69-193AFF3B624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20322" y="2681252"/>
            <a:ext cx="1160234" cy="1160234"/>
          </a:xfrm>
          <a:prstGeom prst="rect">
            <a:avLst/>
          </a:prstGeom>
        </p:spPr>
      </p:pic>
      <p:pic>
        <p:nvPicPr>
          <p:cNvPr id="26" name="Рисунок 25">
            <a:extLst>
              <a:ext uri="{FF2B5EF4-FFF2-40B4-BE49-F238E27FC236}">
                <a16:creationId xmlns:a16="http://schemas.microsoft.com/office/drawing/2014/main" id="{46B5A223-2D29-494D-8D3B-C95E02C9730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39162" y="2701307"/>
            <a:ext cx="989447" cy="989447"/>
          </a:xfrm>
          <a:prstGeom prst="rect">
            <a:avLst/>
          </a:prstGeom>
        </p:spPr>
      </p:pic>
      <p:sp>
        <p:nvSpPr>
          <p:cNvPr id="28" name="Прямоугольник 27">
            <a:extLst>
              <a:ext uri="{FF2B5EF4-FFF2-40B4-BE49-F238E27FC236}">
                <a16:creationId xmlns:a16="http://schemas.microsoft.com/office/drawing/2014/main" id="{C4B4A747-7EC0-4338-96CA-3C37A14332F5}"/>
              </a:ext>
            </a:extLst>
          </p:cNvPr>
          <p:cNvSpPr/>
          <p:nvPr/>
        </p:nvSpPr>
        <p:spPr>
          <a:xfrm>
            <a:off x="335360" y="3898999"/>
            <a:ext cx="1309331"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Живые</a:t>
            </a:r>
          </a:p>
        </p:txBody>
      </p:sp>
      <p:sp>
        <p:nvSpPr>
          <p:cNvPr id="29" name="Прямоугольник 28">
            <a:extLst>
              <a:ext uri="{FF2B5EF4-FFF2-40B4-BE49-F238E27FC236}">
                <a16:creationId xmlns:a16="http://schemas.microsoft.com/office/drawing/2014/main" id="{B2209C90-E435-4EA7-B7FC-1BD610B251BB}"/>
              </a:ext>
            </a:extLst>
          </p:cNvPr>
          <p:cNvSpPr/>
          <p:nvPr/>
        </p:nvSpPr>
        <p:spPr>
          <a:xfrm>
            <a:off x="2969379" y="3896081"/>
            <a:ext cx="1540391"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Предметы</a:t>
            </a:r>
          </a:p>
        </p:txBody>
      </p:sp>
      <p:cxnSp>
        <p:nvCxnSpPr>
          <p:cNvPr id="30" name="Прямая со стрелкой 29">
            <a:extLst>
              <a:ext uri="{FF2B5EF4-FFF2-40B4-BE49-F238E27FC236}">
                <a16:creationId xmlns:a16="http://schemas.microsoft.com/office/drawing/2014/main" id="{DA3E124B-5741-4AF6-A0F6-F101A678A859}"/>
              </a:ext>
            </a:extLst>
          </p:cNvPr>
          <p:cNvCxnSpPr>
            <a:cxnSpLocks/>
          </p:cNvCxnSpPr>
          <p:nvPr/>
        </p:nvCxnSpPr>
        <p:spPr>
          <a:xfrm flipV="1">
            <a:off x="8012170" y="3587321"/>
            <a:ext cx="3134807" cy="45730"/>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EA5767C7-3EB2-4AF3-B14A-CC7B88AFC456}"/>
              </a:ext>
            </a:extLst>
          </p:cNvPr>
          <p:cNvCxnSpPr>
            <a:cxnSpLocks/>
          </p:cNvCxnSpPr>
          <p:nvPr/>
        </p:nvCxnSpPr>
        <p:spPr>
          <a:xfrm flipV="1">
            <a:off x="9573712" y="2194672"/>
            <a:ext cx="0" cy="2900703"/>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6" name="Рисунок 35">
            <a:extLst>
              <a:ext uri="{FF2B5EF4-FFF2-40B4-BE49-F238E27FC236}">
                <a16:creationId xmlns:a16="http://schemas.microsoft.com/office/drawing/2014/main" id="{7ADFE2C4-95BF-4B3D-B64A-F3C812FC47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86743" y="3945012"/>
            <a:ext cx="1160234" cy="1160234"/>
          </a:xfrm>
          <a:prstGeom prst="rect">
            <a:avLst/>
          </a:prstGeom>
        </p:spPr>
      </p:pic>
      <p:pic>
        <p:nvPicPr>
          <p:cNvPr id="37" name="Рисунок 36">
            <a:extLst>
              <a:ext uri="{FF2B5EF4-FFF2-40B4-BE49-F238E27FC236}">
                <a16:creationId xmlns:a16="http://schemas.microsoft.com/office/drawing/2014/main" id="{DB26EF51-A278-4EC3-9001-4C4752449DF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96915" y="3945012"/>
            <a:ext cx="989446" cy="989446"/>
          </a:xfrm>
          <a:prstGeom prst="rect">
            <a:avLst/>
          </a:prstGeom>
        </p:spPr>
      </p:pic>
      <p:pic>
        <p:nvPicPr>
          <p:cNvPr id="38" name="Рисунок 37">
            <a:extLst>
              <a:ext uri="{FF2B5EF4-FFF2-40B4-BE49-F238E27FC236}">
                <a16:creationId xmlns:a16="http://schemas.microsoft.com/office/drawing/2014/main" id="{8E47BCD0-8FD5-44C1-8553-689B0D13202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8205" y="2360177"/>
            <a:ext cx="828313" cy="828313"/>
          </a:xfrm>
          <a:prstGeom prst="rect">
            <a:avLst/>
          </a:prstGeom>
        </p:spPr>
      </p:pic>
      <p:pic>
        <p:nvPicPr>
          <p:cNvPr id="39" name="Рисунок 38">
            <a:extLst>
              <a:ext uri="{FF2B5EF4-FFF2-40B4-BE49-F238E27FC236}">
                <a16:creationId xmlns:a16="http://schemas.microsoft.com/office/drawing/2014/main" id="{DDD359F0-B39E-4608-BBE9-D7A23606D42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03254" y="2126255"/>
            <a:ext cx="989447" cy="989447"/>
          </a:xfrm>
          <a:prstGeom prst="rect">
            <a:avLst/>
          </a:prstGeom>
        </p:spPr>
      </p:pic>
      <p:sp>
        <p:nvSpPr>
          <p:cNvPr id="40" name="Прямоугольник 39">
            <a:extLst>
              <a:ext uri="{FF2B5EF4-FFF2-40B4-BE49-F238E27FC236}">
                <a16:creationId xmlns:a16="http://schemas.microsoft.com/office/drawing/2014/main" id="{523D04FE-AB93-4B67-A963-3CAAEC6952D9}"/>
              </a:ext>
            </a:extLst>
          </p:cNvPr>
          <p:cNvSpPr/>
          <p:nvPr/>
        </p:nvSpPr>
        <p:spPr>
          <a:xfrm>
            <a:off x="10373663" y="3764048"/>
            <a:ext cx="1834070"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Предметы</a:t>
            </a:r>
          </a:p>
        </p:txBody>
      </p:sp>
      <p:sp>
        <p:nvSpPr>
          <p:cNvPr id="41" name="Прямоугольник 40">
            <a:extLst>
              <a:ext uri="{FF2B5EF4-FFF2-40B4-BE49-F238E27FC236}">
                <a16:creationId xmlns:a16="http://schemas.microsoft.com/office/drawing/2014/main" id="{1AE1985C-353A-40B2-B425-4EAD1FF55547}"/>
              </a:ext>
            </a:extLst>
          </p:cNvPr>
          <p:cNvSpPr/>
          <p:nvPr/>
        </p:nvSpPr>
        <p:spPr>
          <a:xfrm>
            <a:off x="7094584" y="3587321"/>
            <a:ext cx="1309331"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Живые</a:t>
            </a:r>
          </a:p>
        </p:txBody>
      </p:sp>
      <p:sp>
        <p:nvSpPr>
          <p:cNvPr id="42" name="Прямоугольник 41">
            <a:extLst>
              <a:ext uri="{FF2B5EF4-FFF2-40B4-BE49-F238E27FC236}">
                <a16:creationId xmlns:a16="http://schemas.microsoft.com/office/drawing/2014/main" id="{240BDB30-38EE-4E9B-903E-659B7A6DED1E}"/>
              </a:ext>
            </a:extLst>
          </p:cNvPr>
          <p:cNvSpPr/>
          <p:nvPr/>
        </p:nvSpPr>
        <p:spPr>
          <a:xfrm>
            <a:off x="8688289" y="1539808"/>
            <a:ext cx="1707740"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Летающие</a:t>
            </a:r>
          </a:p>
        </p:txBody>
      </p:sp>
      <p:sp>
        <p:nvSpPr>
          <p:cNvPr id="43" name="Прямоугольник 42">
            <a:extLst>
              <a:ext uri="{FF2B5EF4-FFF2-40B4-BE49-F238E27FC236}">
                <a16:creationId xmlns:a16="http://schemas.microsoft.com/office/drawing/2014/main" id="{257EBB23-35FD-42D3-BB43-D739B1923EAA}"/>
              </a:ext>
            </a:extLst>
          </p:cNvPr>
          <p:cNvSpPr/>
          <p:nvPr/>
        </p:nvSpPr>
        <p:spPr>
          <a:xfrm>
            <a:off x="8544281" y="5177951"/>
            <a:ext cx="1851412"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Сухопутные</a:t>
            </a:r>
          </a:p>
        </p:txBody>
      </p:sp>
    </p:spTree>
    <p:extLst>
      <p:ext uri="{BB962C8B-B14F-4D97-AF65-F5344CB8AC3E}">
        <p14:creationId xmlns:p14="http://schemas.microsoft.com/office/powerpoint/2010/main" val="127173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8" grpId="0"/>
      <p:bldP spid="29" grpId="0"/>
      <p:bldP spid="40" grpId="0"/>
      <p:bldP spid="41" grpId="0"/>
      <p:bldP spid="42" grpId="0"/>
      <p:bldP spid="4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34494" y="-294589"/>
            <a:ext cx="7920880" cy="1309331"/>
          </a:xfrm>
        </p:spPr>
        <p:txBody>
          <a:bodyPr>
            <a:normAutofit/>
          </a:bodyPr>
          <a:lstStyle/>
          <a:p>
            <a:r>
              <a:rPr lang="ru-RU" sz="3200" b="1" dirty="0">
                <a:solidFill>
                  <a:schemeClr val="bg1"/>
                </a:solidFill>
                <a:latin typeface="-apple-system"/>
              </a:rPr>
              <a:t>Авто-</a:t>
            </a:r>
            <a:r>
              <a:rPr lang="ru-RU" sz="3200" b="1" dirty="0" err="1">
                <a:solidFill>
                  <a:schemeClr val="bg1"/>
                </a:solidFill>
                <a:latin typeface="-apple-system"/>
              </a:rPr>
              <a:t>Энкодеры</a:t>
            </a:r>
            <a:endParaRPr lang="ru-RU" sz="3200" b="1"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5" name="Рисунок 14">
            <a:extLst>
              <a:ext uri="{FF2B5EF4-FFF2-40B4-BE49-F238E27FC236}">
                <a16:creationId xmlns:a16="http://schemas.microsoft.com/office/drawing/2014/main" id="{E14FDB0C-A303-4ABE-9228-A3A7B2700E5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4432" t="18003" r="24225" b="17335"/>
          <a:stretch/>
        </p:blipFill>
        <p:spPr>
          <a:xfrm>
            <a:off x="1077161" y="1554328"/>
            <a:ext cx="10165589" cy="3391412"/>
          </a:xfrm>
          <a:prstGeom prst="rect">
            <a:avLst/>
          </a:prstGeom>
        </p:spPr>
      </p:pic>
      <p:sp>
        <p:nvSpPr>
          <p:cNvPr id="3" name="Равнобедренный треугольник 2">
            <a:extLst>
              <a:ext uri="{FF2B5EF4-FFF2-40B4-BE49-F238E27FC236}">
                <a16:creationId xmlns:a16="http://schemas.microsoft.com/office/drawing/2014/main" id="{D3A34436-590A-4BD8-B9C3-41F313D16FEC}"/>
              </a:ext>
            </a:extLst>
          </p:cNvPr>
          <p:cNvSpPr/>
          <p:nvPr/>
        </p:nvSpPr>
        <p:spPr>
          <a:xfrm>
            <a:off x="346359" y="1958172"/>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4" name="Овал 3">
            <a:extLst>
              <a:ext uri="{FF2B5EF4-FFF2-40B4-BE49-F238E27FC236}">
                <a16:creationId xmlns:a16="http://schemas.microsoft.com/office/drawing/2014/main" id="{54EA4D40-B598-4984-BBE1-8F7C915534D5}"/>
              </a:ext>
            </a:extLst>
          </p:cNvPr>
          <p:cNvSpPr/>
          <p:nvPr/>
        </p:nvSpPr>
        <p:spPr>
          <a:xfrm>
            <a:off x="346359" y="3052291"/>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F35716B1-EAF1-4791-8812-25FE5C056C85}"/>
              </a:ext>
            </a:extLst>
          </p:cNvPr>
          <p:cNvSpPr/>
          <p:nvPr/>
        </p:nvSpPr>
        <p:spPr>
          <a:xfrm>
            <a:off x="305910" y="3942832"/>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25" name="Равнобедренный треугольник 24">
            <a:extLst>
              <a:ext uri="{FF2B5EF4-FFF2-40B4-BE49-F238E27FC236}">
                <a16:creationId xmlns:a16="http://schemas.microsoft.com/office/drawing/2014/main" id="{ECF305C9-1E9F-433C-8B60-CBA55E18C751}"/>
              </a:ext>
            </a:extLst>
          </p:cNvPr>
          <p:cNvSpPr/>
          <p:nvPr/>
        </p:nvSpPr>
        <p:spPr>
          <a:xfrm>
            <a:off x="11293037" y="1769544"/>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26" name="Овал 25">
            <a:extLst>
              <a:ext uri="{FF2B5EF4-FFF2-40B4-BE49-F238E27FC236}">
                <a16:creationId xmlns:a16="http://schemas.microsoft.com/office/drawing/2014/main" id="{AE0B2980-EB5A-4CF6-BC83-E1E8B31F9EDA}"/>
              </a:ext>
            </a:extLst>
          </p:cNvPr>
          <p:cNvSpPr/>
          <p:nvPr/>
        </p:nvSpPr>
        <p:spPr>
          <a:xfrm>
            <a:off x="11293037" y="2863663"/>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27" name="Прямоугольник 26">
            <a:extLst>
              <a:ext uri="{FF2B5EF4-FFF2-40B4-BE49-F238E27FC236}">
                <a16:creationId xmlns:a16="http://schemas.microsoft.com/office/drawing/2014/main" id="{F904CD04-B1A9-4FE6-BE34-C05FA872B3D7}"/>
              </a:ext>
            </a:extLst>
          </p:cNvPr>
          <p:cNvSpPr/>
          <p:nvPr/>
        </p:nvSpPr>
        <p:spPr>
          <a:xfrm>
            <a:off x="11252588" y="3754204"/>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cxnSp>
        <p:nvCxnSpPr>
          <p:cNvPr id="7" name="Прямая соединительная линия 6">
            <a:extLst>
              <a:ext uri="{FF2B5EF4-FFF2-40B4-BE49-F238E27FC236}">
                <a16:creationId xmlns:a16="http://schemas.microsoft.com/office/drawing/2014/main" id="{CB591768-400A-4032-9423-3667D0AFFD81}"/>
              </a:ext>
            </a:extLst>
          </p:cNvPr>
          <p:cNvCxnSpPr/>
          <p:nvPr/>
        </p:nvCxnSpPr>
        <p:spPr>
          <a:xfrm>
            <a:off x="6138934" y="3942832"/>
            <a:ext cx="0" cy="239688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Овал 27">
            <a:extLst>
              <a:ext uri="{FF2B5EF4-FFF2-40B4-BE49-F238E27FC236}">
                <a16:creationId xmlns:a16="http://schemas.microsoft.com/office/drawing/2014/main" id="{15DC6B92-10E1-4647-9041-27EA3E034D83}"/>
              </a:ext>
            </a:extLst>
          </p:cNvPr>
          <p:cNvSpPr/>
          <p:nvPr/>
        </p:nvSpPr>
        <p:spPr>
          <a:xfrm>
            <a:off x="6001408" y="4078240"/>
            <a:ext cx="288000" cy="28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29" name="Овал 28">
            <a:extLst>
              <a:ext uri="{FF2B5EF4-FFF2-40B4-BE49-F238E27FC236}">
                <a16:creationId xmlns:a16="http://schemas.microsoft.com/office/drawing/2014/main" id="{8640631E-2D5B-4BAC-8747-09AAF2BF2AED}"/>
              </a:ext>
            </a:extLst>
          </p:cNvPr>
          <p:cNvSpPr/>
          <p:nvPr/>
        </p:nvSpPr>
        <p:spPr>
          <a:xfrm>
            <a:off x="5994934" y="4486437"/>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Овал 29">
            <a:extLst>
              <a:ext uri="{FF2B5EF4-FFF2-40B4-BE49-F238E27FC236}">
                <a16:creationId xmlns:a16="http://schemas.microsoft.com/office/drawing/2014/main" id="{DD4F898A-3C06-4789-8185-3A6F8F576742}"/>
              </a:ext>
            </a:extLst>
          </p:cNvPr>
          <p:cNvSpPr/>
          <p:nvPr/>
        </p:nvSpPr>
        <p:spPr>
          <a:xfrm>
            <a:off x="5994934" y="5739744"/>
            <a:ext cx="288000" cy="288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D9347E67-0849-42BC-867B-C61DF710B224}"/>
              </a:ext>
            </a:extLst>
          </p:cNvPr>
          <p:cNvSpPr/>
          <p:nvPr/>
        </p:nvSpPr>
        <p:spPr>
          <a:xfrm>
            <a:off x="5994934" y="5131440"/>
            <a:ext cx="288000" cy="288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10" name="Полилиния: фигура 9">
            <a:extLst>
              <a:ext uri="{FF2B5EF4-FFF2-40B4-BE49-F238E27FC236}">
                <a16:creationId xmlns:a16="http://schemas.microsoft.com/office/drawing/2014/main" id="{DDFA0DE9-560F-4EC9-B414-57D1F51DD0C0}"/>
              </a:ext>
            </a:extLst>
          </p:cNvPr>
          <p:cNvSpPr/>
          <p:nvPr/>
        </p:nvSpPr>
        <p:spPr>
          <a:xfrm>
            <a:off x="10658406" y="4755596"/>
            <a:ext cx="1188364" cy="1165878"/>
          </a:xfrm>
          <a:custGeom>
            <a:avLst/>
            <a:gdLst>
              <a:gd name="connsiteX0" fmla="*/ 347081 w 2964157"/>
              <a:gd name="connsiteY0" fmla="*/ 0 h 1609962"/>
              <a:gd name="connsiteX1" fmla="*/ 94833 w 2964157"/>
              <a:gd name="connsiteY1" fmla="*/ 220717 h 1609962"/>
              <a:gd name="connsiteX2" fmla="*/ 10750 w 2964157"/>
              <a:gd name="connsiteY2" fmla="*/ 462455 h 1609962"/>
              <a:gd name="connsiteX3" fmla="*/ 240 w 2964157"/>
              <a:gd name="connsiteY3" fmla="*/ 662151 h 1609962"/>
              <a:gd name="connsiteX4" fmla="*/ 42281 w 2964157"/>
              <a:gd name="connsiteY4" fmla="*/ 914400 h 1609962"/>
              <a:gd name="connsiteX5" fmla="*/ 94833 w 2964157"/>
              <a:gd name="connsiteY5" fmla="*/ 1008993 h 1609962"/>
              <a:gd name="connsiteX6" fmla="*/ 178915 w 2964157"/>
              <a:gd name="connsiteY6" fmla="*/ 1072055 h 1609962"/>
              <a:gd name="connsiteX7" fmla="*/ 241978 w 2964157"/>
              <a:gd name="connsiteY7" fmla="*/ 1082565 h 1609962"/>
              <a:gd name="connsiteX8" fmla="*/ 567798 w 2964157"/>
              <a:gd name="connsiteY8" fmla="*/ 1019503 h 1609962"/>
              <a:gd name="connsiteX9" fmla="*/ 662391 w 2964157"/>
              <a:gd name="connsiteY9" fmla="*/ 977462 h 1609962"/>
              <a:gd name="connsiteX10" fmla="*/ 725453 w 2964157"/>
              <a:gd name="connsiteY10" fmla="*/ 956441 h 1609962"/>
              <a:gd name="connsiteX11" fmla="*/ 767495 w 2964157"/>
              <a:gd name="connsiteY11" fmla="*/ 903889 h 1609962"/>
              <a:gd name="connsiteX12" fmla="*/ 851578 w 2964157"/>
              <a:gd name="connsiteY12" fmla="*/ 830317 h 1609962"/>
              <a:gd name="connsiteX13" fmla="*/ 925150 w 2964157"/>
              <a:gd name="connsiteY13" fmla="*/ 630620 h 1609962"/>
              <a:gd name="connsiteX14" fmla="*/ 988212 w 2964157"/>
              <a:gd name="connsiteY14" fmla="*/ 462455 h 1609962"/>
              <a:gd name="connsiteX15" fmla="*/ 998722 w 2964157"/>
              <a:gd name="connsiteY15" fmla="*/ 262758 h 1609962"/>
              <a:gd name="connsiteX16" fmla="*/ 1166888 w 2964157"/>
              <a:gd name="connsiteY16" fmla="*/ 231227 h 1609962"/>
              <a:gd name="connsiteX17" fmla="*/ 1471688 w 2964157"/>
              <a:gd name="connsiteY17" fmla="*/ 262758 h 1609962"/>
              <a:gd name="connsiteX18" fmla="*/ 1597812 w 2964157"/>
              <a:gd name="connsiteY18" fmla="*/ 294289 h 1609962"/>
              <a:gd name="connsiteX19" fmla="*/ 1839550 w 2964157"/>
              <a:gd name="connsiteY19" fmla="*/ 346841 h 1609962"/>
              <a:gd name="connsiteX20" fmla="*/ 2102309 w 2964157"/>
              <a:gd name="connsiteY20" fmla="*/ 483475 h 1609962"/>
              <a:gd name="connsiteX21" fmla="*/ 2133840 w 2964157"/>
              <a:gd name="connsiteY21" fmla="*/ 546537 h 1609962"/>
              <a:gd name="connsiteX22" fmla="*/ 2154860 w 2964157"/>
              <a:gd name="connsiteY22" fmla="*/ 578069 h 1609962"/>
              <a:gd name="connsiteX23" fmla="*/ 2165371 w 2964157"/>
              <a:gd name="connsiteY23" fmla="*/ 683172 h 1609962"/>
              <a:gd name="connsiteX24" fmla="*/ 2144350 w 2964157"/>
              <a:gd name="connsiteY24" fmla="*/ 882869 h 1609962"/>
              <a:gd name="connsiteX25" fmla="*/ 2070778 w 2964157"/>
              <a:gd name="connsiteY25" fmla="*/ 977462 h 1609962"/>
              <a:gd name="connsiteX26" fmla="*/ 1902612 w 2964157"/>
              <a:gd name="connsiteY26" fmla="*/ 1135117 h 1609962"/>
              <a:gd name="connsiteX27" fmla="*/ 1850060 w 2964157"/>
              <a:gd name="connsiteY27" fmla="*/ 1177158 h 1609962"/>
              <a:gd name="connsiteX28" fmla="*/ 1734447 w 2964157"/>
              <a:gd name="connsiteY28" fmla="*/ 1208689 h 1609962"/>
              <a:gd name="connsiteX29" fmla="*/ 1692405 w 2964157"/>
              <a:gd name="connsiteY29" fmla="*/ 1219200 h 1609962"/>
              <a:gd name="connsiteX30" fmla="*/ 1461178 w 2964157"/>
              <a:gd name="connsiteY30" fmla="*/ 1208689 h 1609962"/>
              <a:gd name="connsiteX31" fmla="*/ 914640 w 2964157"/>
              <a:gd name="connsiteY31" fmla="*/ 1334813 h 1609962"/>
              <a:gd name="connsiteX32" fmla="*/ 851578 w 2964157"/>
              <a:gd name="connsiteY32" fmla="*/ 1471448 h 1609962"/>
              <a:gd name="connsiteX33" fmla="*/ 841067 w 2964157"/>
              <a:gd name="connsiteY33" fmla="*/ 1524000 h 1609962"/>
              <a:gd name="connsiteX34" fmla="*/ 925150 w 2964157"/>
              <a:gd name="connsiteY34" fmla="*/ 1597572 h 1609962"/>
              <a:gd name="connsiteX35" fmla="*/ 1040764 w 2964157"/>
              <a:gd name="connsiteY35" fmla="*/ 1608082 h 1609962"/>
              <a:gd name="connsiteX36" fmla="*/ 1356074 w 2964157"/>
              <a:gd name="connsiteY36" fmla="*/ 1566041 h 1609962"/>
              <a:gd name="connsiteX37" fmla="*/ 1503219 w 2964157"/>
              <a:gd name="connsiteY37" fmla="*/ 1502979 h 1609962"/>
              <a:gd name="connsiteX38" fmla="*/ 1860571 w 2964157"/>
              <a:gd name="connsiteY38" fmla="*/ 1355834 h 1609962"/>
              <a:gd name="connsiteX39" fmla="*/ 2123329 w 2964157"/>
              <a:gd name="connsiteY39" fmla="*/ 1334813 h 1609962"/>
              <a:gd name="connsiteX40" fmla="*/ 2575274 w 2964157"/>
              <a:gd name="connsiteY40" fmla="*/ 1324303 h 1609962"/>
              <a:gd name="connsiteX41" fmla="*/ 2827522 w 2964157"/>
              <a:gd name="connsiteY41" fmla="*/ 1271751 h 1609962"/>
              <a:gd name="connsiteX42" fmla="*/ 2838033 w 2964157"/>
              <a:gd name="connsiteY42" fmla="*/ 1198179 h 1609962"/>
              <a:gd name="connsiteX43" fmla="*/ 2901095 w 2964157"/>
              <a:gd name="connsiteY43" fmla="*/ 1145627 h 1609962"/>
              <a:gd name="connsiteX44" fmla="*/ 2964157 w 2964157"/>
              <a:gd name="connsiteY44" fmla="*/ 1051034 h 1609962"/>
              <a:gd name="connsiteX45" fmla="*/ 2953647 w 2964157"/>
              <a:gd name="connsiteY45" fmla="*/ 893379 h 1609962"/>
              <a:gd name="connsiteX46" fmla="*/ 2827522 w 2964157"/>
              <a:gd name="connsiteY46" fmla="*/ 651641 h 1609962"/>
              <a:gd name="connsiteX47" fmla="*/ 2806502 w 2964157"/>
              <a:gd name="connsiteY47" fmla="*/ 578069 h 1609962"/>
              <a:gd name="connsiteX48" fmla="*/ 2743440 w 2964157"/>
              <a:gd name="connsiteY48" fmla="*/ 504496 h 1609962"/>
              <a:gd name="connsiteX49" fmla="*/ 2701398 w 2964157"/>
              <a:gd name="connsiteY49" fmla="*/ 462455 h 1609962"/>
              <a:gd name="connsiteX50" fmla="*/ 2669867 w 2964157"/>
              <a:gd name="connsiteY50" fmla="*/ 420413 h 1609962"/>
              <a:gd name="connsiteX51" fmla="*/ 2585784 w 2964157"/>
              <a:gd name="connsiteY51" fmla="*/ 346841 h 1609962"/>
              <a:gd name="connsiteX52" fmla="*/ 2522722 w 2964157"/>
              <a:gd name="connsiteY52" fmla="*/ 262758 h 1609962"/>
              <a:gd name="connsiteX53" fmla="*/ 2449150 w 2964157"/>
              <a:gd name="connsiteY53" fmla="*/ 178675 h 1609962"/>
              <a:gd name="connsiteX54" fmla="*/ 2280984 w 2964157"/>
              <a:gd name="connsiteY54" fmla="*/ 63062 h 1609962"/>
              <a:gd name="connsiteX55" fmla="*/ 2186391 w 2964157"/>
              <a:gd name="connsiteY55" fmla="*/ 31531 h 1609962"/>
              <a:gd name="connsiteX56" fmla="*/ 2154860 w 2964157"/>
              <a:gd name="connsiteY56" fmla="*/ 10510 h 16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64157" h="1609962">
                <a:moveTo>
                  <a:pt x="347081" y="0"/>
                </a:moveTo>
                <a:cubicBezTo>
                  <a:pt x="252065" y="63343"/>
                  <a:pt x="153803" y="114571"/>
                  <a:pt x="94833" y="220717"/>
                </a:cubicBezTo>
                <a:cubicBezTo>
                  <a:pt x="53401" y="295295"/>
                  <a:pt x="38778" y="381876"/>
                  <a:pt x="10750" y="462455"/>
                </a:cubicBezTo>
                <a:cubicBezTo>
                  <a:pt x="7247" y="529020"/>
                  <a:pt x="-1561" y="595518"/>
                  <a:pt x="240" y="662151"/>
                </a:cubicBezTo>
                <a:cubicBezTo>
                  <a:pt x="1964" y="725924"/>
                  <a:pt x="8789" y="842631"/>
                  <a:pt x="42281" y="914400"/>
                </a:cubicBezTo>
                <a:cubicBezTo>
                  <a:pt x="57535" y="947086"/>
                  <a:pt x="71210" y="981735"/>
                  <a:pt x="94833" y="1008993"/>
                </a:cubicBezTo>
                <a:cubicBezTo>
                  <a:pt x="117778" y="1035468"/>
                  <a:pt x="147579" y="1056387"/>
                  <a:pt x="178915" y="1072055"/>
                </a:cubicBezTo>
                <a:cubicBezTo>
                  <a:pt x="197976" y="1081585"/>
                  <a:pt x="220957" y="1079062"/>
                  <a:pt x="241978" y="1082565"/>
                </a:cubicBezTo>
                <a:cubicBezTo>
                  <a:pt x="350585" y="1061544"/>
                  <a:pt x="460479" y="1046333"/>
                  <a:pt x="567798" y="1019503"/>
                </a:cubicBezTo>
                <a:cubicBezTo>
                  <a:pt x="601273" y="1011134"/>
                  <a:pt x="630354" y="990277"/>
                  <a:pt x="662391" y="977462"/>
                </a:cubicBezTo>
                <a:cubicBezTo>
                  <a:pt x="682964" y="969233"/>
                  <a:pt x="704432" y="963448"/>
                  <a:pt x="725453" y="956441"/>
                </a:cubicBezTo>
                <a:cubicBezTo>
                  <a:pt x="739467" y="938924"/>
                  <a:pt x="751632" y="919752"/>
                  <a:pt x="767495" y="903889"/>
                </a:cubicBezTo>
                <a:cubicBezTo>
                  <a:pt x="793829" y="877555"/>
                  <a:pt x="829233" y="860111"/>
                  <a:pt x="851578" y="830317"/>
                </a:cubicBezTo>
                <a:cubicBezTo>
                  <a:pt x="886117" y="784266"/>
                  <a:pt x="907405" y="681885"/>
                  <a:pt x="925150" y="630620"/>
                </a:cubicBezTo>
                <a:cubicBezTo>
                  <a:pt x="944733" y="574047"/>
                  <a:pt x="988212" y="462455"/>
                  <a:pt x="988212" y="462455"/>
                </a:cubicBezTo>
                <a:cubicBezTo>
                  <a:pt x="991715" y="395889"/>
                  <a:pt x="957964" y="315503"/>
                  <a:pt x="998722" y="262758"/>
                </a:cubicBezTo>
                <a:cubicBezTo>
                  <a:pt x="1033594" y="217629"/>
                  <a:pt x="1109856" y="231227"/>
                  <a:pt x="1166888" y="231227"/>
                </a:cubicBezTo>
                <a:cubicBezTo>
                  <a:pt x="1269030" y="231227"/>
                  <a:pt x="1370088" y="252248"/>
                  <a:pt x="1471688" y="262758"/>
                </a:cubicBezTo>
                <a:cubicBezTo>
                  <a:pt x="1513729" y="273268"/>
                  <a:pt x="1555566" y="284633"/>
                  <a:pt x="1597812" y="294289"/>
                </a:cubicBezTo>
                <a:cubicBezTo>
                  <a:pt x="1678200" y="312664"/>
                  <a:pt x="1762339" y="317887"/>
                  <a:pt x="1839550" y="346841"/>
                </a:cubicBezTo>
                <a:cubicBezTo>
                  <a:pt x="1931985" y="381504"/>
                  <a:pt x="2014723" y="437930"/>
                  <a:pt x="2102309" y="483475"/>
                </a:cubicBezTo>
                <a:cubicBezTo>
                  <a:pt x="2112819" y="504496"/>
                  <a:pt x="2122427" y="525993"/>
                  <a:pt x="2133840" y="546537"/>
                </a:cubicBezTo>
                <a:cubicBezTo>
                  <a:pt x="2139975" y="557579"/>
                  <a:pt x="2152020" y="565760"/>
                  <a:pt x="2154860" y="578069"/>
                </a:cubicBezTo>
                <a:cubicBezTo>
                  <a:pt x="2162777" y="612376"/>
                  <a:pt x="2161867" y="648138"/>
                  <a:pt x="2165371" y="683172"/>
                </a:cubicBezTo>
                <a:cubicBezTo>
                  <a:pt x="2158364" y="749738"/>
                  <a:pt x="2164832" y="819146"/>
                  <a:pt x="2144350" y="882869"/>
                </a:cubicBezTo>
                <a:cubicBezTo>
                  <a:pt x="2132126" y="920898"/>
                  <a:pt x="2098416" y="948622"/>
                  <a:pt x="2070778" y="977462"/>
                </a:cubicBezTo>
                <a:cubicBezTo>
                  <a:pt x="2017614" y="1032937"/>
                  <a:pt x="1959589" y="1083566"/>
                  <a:pt x="1902612" y="1135117"/>
                </a:cubicBezTo>
                <a:cubicBezTo>
                  <a:pt x="1885977" y="1150168"/>
                  <a:pt x="1869754" y="1166416"/>
                  <a:pt x="1850060" y="1177158"/>
                </a:cubicBezTo>
                <a:cubicBezTo>
                  <a:pt x="1816220" y="1195616"/>
                  <a:pt x="1771504" y="1200454"/>
                  <a:pt x="1734447" y="1208689"/>
                </a:cubicBezTo>
                <a:cubicBezTo>
                  <a:pt x="1720346" y="1211823"/>
                  <a:pt x="1706419" y="1215696"/>
                  <a:pt x="1692405" y="1219200"/>
                </a:cubicBezTo>
                <a:cubicBezTo>
                  <a:pt x="1615329" y="1215696"/>
                  <a:pt x="1538192" y="1204022"/>
                  <a:pt x="1461178" y="1208689"/>
                </a:cubicBezTo>
                <a:cubicBezTo>
                  <a:pt x="1206293" y="1224136"/>
                  <a:pt x="1056770" y="1168994"/>
                  <a:pt x="914640" y="1334813"/>
                </a:cubicBezTo>
                <a:cubicBezTo>
                  <a:pt x="884160" y="1370373"/>
                  <a:pt x="863836" y="1426500"/>
                  <a:pt x="851578" y="1471448"/>
                </a:cubicBezTo>
                <a:cubicBezTo>
                  <a:pt x="846878" y="1488683"/>
                  <a:pt x="844571" y="1506483"/>
                  <a:pt x="841067" y="1524000"/>
                </a:cubicBezTo>
                <a:cubicBezTo>
                  <a:pt x="869095" y="1548524"/>
                  <a:pt x="890826" y="1583120"/>
                  <a:pt x="925150" y="1597572"/>
                </a:cubicBezTo>
                <a:cubicBezTo>
                  <a:pt x="960815" y="1612588"/>
                  <a:pt x="1002170" y="1610906"/>
                  <a:pt x="1040764" y="1608082"/>
                </a:cubicBezTo>
                <a:cubicBezTo>
                  <a:pt x="1146515" y="1600344"/>
                  <a:pt x="1250971" y="1580055"/>
                  <a:pt x="1356074" y="1566041"/>
                </a:cubicBezTo>
                <a:lnTo>
                  <a:pt x="1503219" y="1502979"/>
                </a:lnTo>
                <a:cubicBezTo>
                  <a:pt x="1641726" y="1441420"/>
                  <a:pt x="1565268" y="1414893"/>
                  <a:pt x="1860571" y="1355834"/>
                </a:cubicBezTo>
                <a:cubicBezTo>
                  <a:pt x="1975615" y="1332826"/>
                  <a:pt x="1920026" y="1341267"/>
                  <a:pt x="2123329" y="1334813"/>
                </a:cubicBezTo>
                <a:lnTo>
                  <a:pt x="2575274" y="1324303"/>
                </a:lnTo>
                <a:cubicBezTo>
                  <a:pt x="2659357" y="1306786"/>
                  <a:pt x="2750092" y="1308917"/>
                  <a:pt x="2827522" y="1271751"/>
                </a:cubicBezTo>
                <a:cubicBezTo>
                  <a:pt x="2849855" y="1261031"/>
                  <a:pt x="2828832" y="1221180"/>
                  <a:pt x="2838033" y="1198179"/>
                </a:cubicBezTo>
                <a:cubicBezTo>
                  <a:pt x="2847245" y="1175150"/>
                  <a:pt x="2883755" y="1160077"/>
                  <a:pt x="2901095" y="1145627"/>
                </a:cubicBezTo>
                <a:cubicBezTo>
                  <a:pt x="2942366" y="1111234"/>
                  <a:pt x="2936854" y="1105640"/>
                  <a:pt x="2964157" y="1051034"/>
                </a:cubicBezTo>
                <a:cubicBezTo>
                  <a:pt x="2960654" y="998482"/>
                  <a:pt x="2967218" y="944269"/>
                  <a:pt x="2953647" y="893379"/>
                </a:cubicBezTo>
                <a:cubicBezTo>
                  <a:pt x="2931542" y="810485"/>
                  <a:pt x="2873511" y="725223"/>
                  <a:pt x="2827522" y="651641"/>
                </a:cubicBezTo>
                <a:cubicBezTo>
                  <a:pt x="2820515" y="627117"/>
                  <a:pt x="2819156" y="600214"/>
                  <a:pt x="2806502" y="578069"/>
                </a:cubicBezTo>
                <a:cubicBezTo>
                  <a:pt x="2790477" y="550024"/>
                  <a:pt x="2765168" y="528396"/>
                  <a:pt x="2743440" y="504496"/>
                </a:cubicBezTo>
                <a:cubicBezTo>
                  <a:pt x="2730109" y="489831"/>
                  <a:pt x="2714449" y="477370"/>
                  <a:pt x="2701398" y="462455"/>
                </a:cubicBezTo>
                <a:cubicBezTo>
                  <a:pt x="2689863" y="449272"/>
                  <a:pt x="2682254" y="432800"/>
                  <a:pt x="2669867" y="420413"/>
                </a:cubicBezTo>
                <a:cubicBezTo>
                  <a:pt x="2643533" y="394079"/>
                  <a:pt x="2612118" y="373175"/>
                  <a:pt x="2585784" y="346841"/>
                </a:cubicBezTo>
                <a:cubicBezTo>
                  <a:pt x="2517750" y="278807"/>
                  <a:pt x="2566380" y="316118"/>
                  <a:pt x="2522722" y="262758"/>
                </a:cubicBezTo>
                <a:cubicBezTo>
                  <a:pt x="2499139" y="233934"/>
                  <a:pt x="2475484" y="205009"/>
                  <a:pt x="2449150" y="178675"/>
                </a:cubicBezTo>
                <a:cubicBezTo>
                  <a:pt x="2417429" y="146954"/>
                  <a:pt x="2300475" y="69559"/>
                  <a:pt x="2280984" y="63062"/>
                </a:cubicBezTo>
                <a:lnTo>
                  <a:pt x="2186391" y="31531"/>
                </a:lnTo>
                <a:lnTo>
                  <a:pt x="2154860" y="10510"/>
                </a:lnTo>
              </a:path>
            </a:pathLst>
          </a:custGeom>
          <a:ln>
            <a:solidFill>
              <a:srgbClr val="7030A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100340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animBg="1"/>
      <p:bldP spid="4" grpId="0" animBg="1"/>
      <p:bldP spid="5" grpId="0" animBg="1"/>
      <p:bldP spid="25" grpId="0" animBg="1"/>
      <p:bldP spid="26" grpId="0" animBg="1"/>
      <p:bldP spid="27" grpId="0" animBg="1"/>
      <p:bldP spid="28" grpId="0" animBg="1"/>
      <p:bldP spid="29" grpId="0" animBg="1"/>
      <p:bldP spid="30" grpId="0" animBg="1"/>
      <p:bldP spid="31"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200031"/>
            <a:ext cx="7920880" cy="1309331"/>
          </a:xfrm>
        </p:spPr>
        <p:txBody>
          <a:bodyPr>
            <a:normAutofit/>
          </a:bodyPr>
          <a:lstStyle/>
          <a:p>
            <a:r>
              <a:rPr lang="en-US" sz="3200" b="1" dirty="0">
                <a:solidFill>
                  <a:schemeClr val="bg1"/>
                </a:solidFill>
                <a:latin typeface="-apple-system"/>
              </a:rPr>
              <a:t>Variational Auto-Encoders</a:t>
            </a:r>
            <a:endParaRPr lang="ru-RU" sz="3200" b="1"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1" name="Рисунок 10">
            <a:extLst>
              <a:ext uri="{FF2B5EF4-FFF2-40B4-BE49-F238E27FC236}">
                <a16:creationId xmlns:a16="http://schemas.microsoft.com/office/drawing/2014/main" id="{4C84A3C5-1B28-4A3E-9EF5-A48C197DB6C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4432" t="18003" r="24225" b="17335"/>
          <a:stretch/>
        </p:blipFill>
        <p:spPr>
          <a:xfrm>
            <a:off x="755584" y="1228921"/>
            <a:ext cx="10369152" cy="3459324"/>
          </a:xfrm>
          <a:prstGeom prst="rect">
            <a:avLst/>
          </a:prstGeom>
        </p:spPr>
      </p:pic>
      <p:sp>
        <p:nvSpPr>
          <p:cNvPr id="22" name="Прямоугольник 21">
            <a:extLst>
              <a:ext uri="{FF2B5EF4-FFF2-40B4-BE49-F238E27FC236}">
                <a16:creationId xmlns:a16="http://schemas.microsoft.com/office/drawing/2014/main" id="{109E5A68-17E3-4C18-B881-09F82EF02BE0}"/>
              </a:ext>
            </a:extLst>
          </p:cNvPr>
          <p:cNvSpPr/>
          <p:nvPr/>
        </p:nvSpPr>
        <p:spPr>
          <a:xfrm>
            <a:off x="4799856" y="1932299"/>
            <a:ext cx="2604176" cy="707886"/>
          </a:xfrm>
          <a:prstGeom prst="rect">
            <a:avLst/>
          </a:prstGeom>
        </p:spPr>
        <p:txBody>
          <a:bodyPr wrap="square">
            <a:spAutoFit/>
          </a:bodyPr>
          <a:lstStyle/>
          <a:p>
            <a:pPr algn="ctr"/>
            <a:r>
              <a:rPr lang="ru-RU" sz="2000" b="1" dirty="0">
                <a:solidFill>
                  <a:srgbClr val="00B050"/>
                </a:solidFill>
                <a:latin typeface="Verdana" panose="020B0604030504040204" pitchFamily="34" charset="0"/>
                <a:ea typeface="Verdana" panose="020B0604030504040204" pitchFamily="34" charset="0"/>
              </a:rPr>
              <a:t>Скрытое Представление</a:t>
            </a:r>
            <a:endParaRPr lang="ru-RU" sz="2000" b="1" dirty="0">
              <a:solidFill>
                <a:srgbClr val="00B050"/>
              </a:solidFill>
            </a:endParaRPr>
          </a:p>
        </p:txBody>
      </p:sp>
      <p:sp>
        <p:nvSpPr>
          <p:cNvPr id="24" name="Прямоугольник 23">
            <a:extLst>
              <a:ext uri="{FF2B5EF4-FFF2-40B4-BE49-F238E27FC236}">
                <a16:creationId xmlns:a16="http://schemas.microsoft.com/office/drawing/2014/main" id="{82B5A8FC-5BF0-4D57-BC02-5DFF947B91B9}"/>
              </a:ext>
            </a:extLst>
          </p:cNvPr>
          <p:cNvSpPr/>
          <p:nvPr/>
        </p:nvSpPr>
        <p:spPr>
          <a:xfrm>
            <a:off x="5644738" y="2625222"/>
            <a:ext cx="667286" cy="7103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7030A0"/>
              </a:solidFill>
            </a:endParaRPr>
          </a:p>
        </p:txBody>
      </p:sp>
      <p:cxnSp>
        <p:nvCxnSpPr>
          <p:cNvPr id="4" name="Прямая соединительная линия 3">
            <a:extLst>
              <a:ext uri="{FF2B5EF4-FFF2-40B4-BE49-F238E27FC236}">
                <a16:creationId xmlns:a16="http://schemas.microsoft.com/office/drawing/2014/main" id="{76876937-24A8-4D67-91F0-2C6E4D5949B5}"/>
              </a:ext>
            </a:extLst>
          </p:cNvPr>
          <p:cNvCxnSpPr>
            <a:cxnSpLocks/>
          </p:cNvCxnSpPr>
          <p:nvPr/>
        </p:nvCxnSpPr>
        <p:spPr>
          <a:xfrm flipH="1">
            <a:off x="4367808" y="3335577"/>
            <a:ext cx="1276930" cy="74149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a:extLst>
              <a:ext uri="{FF2B5EF4-FFF2-40B4-BE49-F238E27FC236}">
                <a16:creationId xmlns:a16="http://schemas.microsoft.com/office/drawing/2014/main" id="{3AA18B1E-7268-4C5E-B35D-BAF61EA29071}"/>
              </a:ext>
            </a:extLst>
          </p:cNvPr>
          <p:cNvCxnSpPr>
            <a:cxnSpLocks/>
          </p:cNvCxnSpPr>
          <p:nvPr/>
        </p:nvCxnSpPr>
        <p:spPr>
          <a:xfrm>
            <a:off x="6312024" y="3335577"/>
            <a:ext cx="1872208" cy="71035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Прямоугольник 9">
            <a:extLst>
              <a:ext uri="{FF2B5EF4-FFF2-40B4-BE49-F238E27FC236}">
                <a16:creationId xmlns:a16="http://schemas.microsoft.com/office/drawing/2014/main" id="{BD83AA4A-76AF-4382-BDBA-FB3B1609EC6C}"/>
              </a:ext>
            </a:extLst>
          </p:cNvPr>
          <p:cNvSpPr/>
          <p:nvPr/>
        </p:nvSpPr>
        <p:spPr>
          <a:xfrm>
            <a:off x="7781492" y="4821136"/>
            <a:ext cx="504056" cy="12481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25" name="Прямоугольник 24">
            <a:extLst>
              <a:ext uri="{FF2B5EF4-FFF2-40B4-BE49-F238E27FC236}">
                <a16:creationId xmlns:a16="http://schemas.microsoft.com/office/drawing/2014/main" id="{D553BB34-623E-4488-83A4-CEA994536C25}"/>
              </a:ext>
            </a:extLst>
          </p:cNvPr>
          <p:cNvSpPr/>
          <p:nvPr/>
        </p:nvSpPr>
        <p:spPr>
          <a:xfrm>
            <a:off x="5763255" y="4000985"/>
            <a:ext cx="504056" cy="1029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рямоугольник 25">
            <a:extLst>
              <a:ext uri="{FF2B5EF4-FFF2-40B4-BE49-F238E27FC236}">
                <a16:creationId xmlns:a16="http://schemas.microsoft.com/office/drawing/2014/main" id="{1E871617-A856-40CF-A00B-70E3ECEC01E2}"/>
              </a:ext>
            </a:extLst>
          </p:cNvPr>
          <p:cNvSpPr/>
          <p:nvPr/>
        </p:nvSpPr>
        <p:spPr>
          <a:xfrm>
            <a:off x="5807968" y="5445224"/>
            <a:ext cx="504056" cy="10670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0DAD83A-34F6-437B-BEC6-5FEFB12D9156}"/>
                  </a:ext>
                </a:extLst>
              </p:cNvPr>
              <p:cNvSpPr txBox="1"/>
              <p:nvPr/>
            </p:nvSpPr>
            <p:spPr>
              <a:xfrm>
                <a:off x="0" y="3933056"/>
                <a:ext cx="3647922" cy="8125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𝐺</m:t>
                      </m:r>
                      <m:r>
                        <a:rPr lang="en-US" sz="2800" b="0" i="1" smtClean="0">
                          <a:solidFill>
                            <a:schemeClr val="bg1"/>
                          </a:solidFill>
                          <a:latin typeface="Cambria Math" panose="02040503050406030204" pitchFamily="18" charset="0"/>
                        </a:rPr>
                        <m:t>(</m:t>
                      </m:r>
                      <m:r>
                        <m:rPr>
                          <m:sty m:val="p"/>
                        </m:rPr>
                        <a:rPr lang="el-GR" sz="2800" i="1" smtClean="0">
                          <a:solidFill>
                            <a:srgbClr val="0070C0"/>
                          </a:solidFill>
                          <a:latin typeface="Cambria Math" panose="02040503050406030204" pitchFamily="18" charset="0"/>
                        </a:rPr>
                        <m:t>μ</m:t>
                      </m:r>
                      <m:r>
                        <a:rPr lang="en-US" sz="2800" b="0" i="1" smtClean="0">
                          <a:solidFill>
                            <a:schemeClr val="bg1"/>
                          </a:solidFill>
                          <a:latin typeface="Cambria Math" panose="02040503050406030204" pitchFamily="18" charset="0"/>
                        </a:rPr>
                        <m:t>,</m:t>
                      </m:r>
                      <m:r>
                        <m:rPr>
                          <m:sty m:val="p"/>
                        </m:rPr>
                        <a:rPr lang="el-GR" sz="2800" b="0" i="1" smtClean="0">
                          <a:solidFill>
                            <a:srgbClr val="7030A0"/>
                          </a:solidFill>
                          <a:latin typeface="Cambria Math" panose="02040503050406030204" pitchFamily="18" charset="0"/>
                        </a:rPr>
                        <m:t>σ</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𝐶</m:t>
                      </m:r>
                      <m:r>
                        <a:rPr lang="en-US" sz="2800" b="0" i="1" smtClean="0">
                          <a:solidFill>
                            <a:schemeClr val="bg1"/>
                          </a:solidFill>
                          <a:latin typeface="Cambria Math" panose="02040503050406030204" pitchFamily="18" charset="0"/>
                        </a:rPr>
                        <m:t>∗</m:t>
                      </m:r>
                      <m:sSup>
                        <m:sSupPr>
                          <m:ctrlPr>
                            <a:rPr lang="en-US" sz="2800" b="0" i="1" smtClean="0">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rPr>
                            <m:t>𝑒</m:t>
                          </m:r>
                        </m:e>
                        <m:sup>
                          <m:r>
                            <a:rPr lang="en-US"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sSup>
                                <m:sSupPr>
                                  <m:ctrlPr>
                                    <a:rPr lang="en-US" sz="2800" b="0" i="1" smtClean="0">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𝑥</m:t>
                                  </m:r>
                                  <m:r>
                                    <a:rPr lang="en-US" sz="2800" b="0" i="1" smtClean="0">
                                      <a:solidFill>
                                        <a:schemeClr val="bg1"/>
                                      </a:solidFill>
                                      <a:latin typeface="Cambria Math" panose="02040503050406030204" pitchFamily="18" charset="0"/>
                                    </a:rPr>
                                    <m:t>−</m:t>
                                  </m:r>
                                  <m:r>
                                    <m:rPr>
                                      <m:sty m:val="p"/>
                                    </m:rPr>
                                    <a:rPr lang="el-GR" sz="2800" b="0" i="1" smtClean="0">
                                      <a:solidFill>
                                        <a:srgbClr val="0070C0"/>
                                      </a:solidFill>
                                      <a:latin typeface="Cambria Math" panose="02040503050406030204" pitchFamily="18" charset="0"/>
                                    </a:rPr>
                                    <m:t>μ</m:t>
                                  </m:r>
                                  <m:r>
                                    <a:rPr lang="en-US" sz="2800" b="0" i="1" smtClean="0">
                                      <a:solidFill>
                                        <a:schemeClr val="bg1"/>
                                      </a:solidFill>
                                      <a:latin typeface="Cambria Math" panose="02040503050406030204" pitchFamily="18" charset="0"/>
                                    </a:rPr>
                                    <m:t>)</m:t>
                                  </m:r>
                                </m:e>
                                <m:sup>
                                  <m:r>
                                    <a:rPr lang="en-US" sz="2800" b="0" i="1" smtClean="0">
                                      <a:solidFill>
                                        <a:schemeClr val="bg1"/>
                                      </a:solidFill>
                                      <a:latin typeface="Cambria Math" panose="02040503050406030204" pitchFamily="18" charset="0"/>
                                    </a:rPr>
                                    <m:t>2</m:t>
                                  </m:r>
                                </m:sup>
                              </m:sSup>
                            </m:num>
                            <m:den>
                              <m:r>
                                <a:rPr lang="en-US" sz="2800" b="0" i="1" smtClean="0">
                                  <a:solidFill>
                                    <a:schemeClr val="bg1"/>
                                  </a:solidFill>
                                  <a:latin typeface="Cambria Math" panose="02040503050406030204" pitchFamily="18" charset="0"/>
                                </a:rPr>
                                <m:t>2</m:t>
                              </m:r>
                              <m:sSup>
                                <m:sSupPr>
                                  <m:ctrlPr>
                                    <a:rPr lang="en-US" sz="2800" i="1">
                                      <a:solidFill>
                                        <a:schemeClr val="bg1"/>
                                      </a:solidFill>
                                      <a:latin typeface="Cambria Math" panose="02040503050406030204" pitchFamily="18" charset="0"/>
                                    </a:rPr>
                                  </m:ctrlPr>
                                </m:sSupPr>
                                <m:e>
                                  <m:r>
                                    <m:rPr>
                                      <m:sty m:val="p"/>
                                    </m:rPr>
                                    <a:rPr lang="el-GR" sz="2800" i="1" smtClean="0">
                                      <a:solidFill>
                                        <a:srgbClr val="7030A0"/>
                                      </a:solidFill>
                                      <a:latin typeface="Cambria Math" panose="02040503050406030204" pitchFamily="18" charset="0"/>
                                    </a:rPr>
                                    <m:t>σ</m:t>
                                  </m:r>
                                </m:e>
                                <m:sup>
                                  <m:r>
                                    <a:rPr lang="en-US" sz="2800" i="1">
                                      <a:solidFill>
                                        <a:schemeClr val="bg1"/>
                                      </a:solidFill>
                                      <a:latin typeface="Cambria Math" panose="02040503050406030204" pitchFamily="18" charset="0"/>
                                    </a:rPr>
                                    <m:t>2</m:t>
                                  </m:r>
                                </m:sup>
                              </m:sSup>
                            </m:den>
                          </m:f>
                        </m:sup>
                      </m:sSup>
                    </m:oMath>
                  </m:oMathPara>
                </a14:m>
                <a:endParaRPr lang="ru-RU" sz="2800" dirty="0">
                  <a:solidFill>
                    <a:schemeClr val="bg1"/>
                  </a:solidFill>
                </a:endParaRPr>
              </a:p>
            </p:txBody>
          </p:sp>
        </mc:Choice>
        <mc:Fallback xmlns="">
          <p:sp>
            <p:nvSpPr>
              <p:cNvPr id="28" name="TextBox 27">
                <a:extLst>
                  <a:ext uri="{FF2B5EF4-FFF2-40B4-BE49-F238E27FC236}">
                    <a16:creationId xmlns:a16="http://schemas.microsoft.com/office/drawing/2014/main" id="{C0DAD83A-34F6-437B-BEC6-5FEFB12D9156}"/>
                  </a:ext>
                </a:extLst>
              </p:cNvPr>
              <p:cNvSpPr txBox="1">
                <a:spLocks noRot="1" noChangeAspect="1" noMove="1" noResize="1" noEditPoints="1" noAdjustHandles="1" noChangeArrowheads="1" noChangeShapeType="1" noTextEdit="1"/>
              </p:cNvSpPr>
              <p:nvPr/>
            </p:nvSpPr>
            <p:spPr>
              <a:xfrm>
                <a:off x="0" y="3933056"/>
                <a:ext cx="3647922" cy="812595"/>
              </a:xfrm>
              <a:prstGeom prst="rect">
                <a:avLst/>
              </a:prstGeom>
              <a:blipFill>
                <a:blip r:embed="rId6"/>
                <a:stretch>
                  <a:fillRect/>
                </a:stretch>
              </a:blipFill>
            </p:spPr>
            <p:txBody>
              <a:bodyPr/>
              <a:lstStyle/>
              <a:p>
                <a:r>
                  <a:rPr lang="ru-RU">
                    <a:noFill/>
                  </a:rPr>
                  <a:t> </a:t>
                </a:r>
              </a:p>
            </p:txBody>
          </p:sp>
        </mc:Fallback>
      </mc:AlternateContent>
      <p:sp>
        <p:nvSpPr>
          <p:cNvPr id="29" name="Прямоугольник 28">
            <a:extLst>
              <a:ext uri="{FF2B5EF4-FFF2-40B4-BE49-F238E27FC236}">
                <a16:creationId xmlns:a16="http://schemas.microsoft.com/office/drawing/2014/main" id="{E9957E8C-E4B9-4E96-ABBB-B9B3390403C1}"/>
              </a:ext>
            </a:extLst>
          </p:cNvPr>
          <p:cNvSpPr/>
          <p:nvPr/>
        </p:nvSpPr>
        <p:spPr>
          <a:xfrm>
            <a:off x="3935760" y="4100251"/>
            <a:ext cx="1597355" cy="830997"/>
          </a:xfrm>
          <a:prstGeom prst="rect">
            <a:avLst/>
          </a:prstGeom>
        </p:spPr>
        <p:txBody>
          <a:bodyPr wrap="square">
            <a:spAutoFit/>
          </a:bodyPr>
          <a:lstStyle/>
          <a:p>
            <a:pPr algn="ctr"/>
            <a:r>
              <a:rPr lang="ru-RU" sz="2400" dirty="0">
                <a:solidFill>
                  <a:srgbClr val="0070C0"/>
                </a:solidFill>
                <a:latin typeface="Verdana" panose="020B0604030504040204" pitchFamily="34" charset="0"/>
                <a:ea typeface="Verdana" panose="020B0604030504040204" pitchFamily="34" charset="0"/>
              </a:rPr>
              <a:t>Слой Средних</a:t>
            </a:r>
            <a:endParaRPr lang="ru-RU" sz="2400" dirty="0">
              <a:solidFill>
                <a:srgbClr val="0070C0"/>
              </a:solidFill>
            </a:endParaRPr>
          </a:p>
        </p:txBody>
      </p:sp>
      <p:sp>
        <p:nvSpPr>
          <p:cNvPr id="30" name="Прямоугольник 29">
            <a:extLst>
              <a:ext uri="{FF2B5EF4-FFF2-40B4-BE49-F238E27FC236}">
                <a16:creationId xmlns:a16="http://schemas.microsoft.com/office/drawing/2014/main" id="{3C1A60F4-2D05-426C-A4E7-2608ACD79368}"/>
              </a:ext>
            </a:extLst>
          </p:cNvPr>
          <p:cNvSpPr/>
          <p:nvPr/>
        </p:nvSpPr>
        <p:spPr>
          <a:xfrm>
            <a:off x="4110790" y="5378571"/>
            <a:ext cx="1652465" cy="830997"/>
          </a:xfrm>
          <a:prstGeom prst="rect">
            <a:avLst/>
          </a:prstGeom>
        </p:spPr>
        <p:txBody>
          <a:bodyPr wrap="square">
            <a:spAutoFit/>
          </a:bodyPr>
          <a:lstStyle/>
          <a:p>
            <a:pPr algn="ctr"/>
            <a:r>
              <a:rPr lang="ru-RU" sz="2400" dirty="0">
                <a:solidFill>
                  <a:srgbClr val="7030A0"/>
                </a:solidFill>
                <a:latin typeface="Verdana" panose="020B0604030504040204" pitchFamily="34" charset="0"/>
                <a:ea typeface="Verdana" panose="020B0604030504040204" pitchFamily="34" charset="0"/>
              </a:rPr>
              <a:t>Слой СКО</a:t>
            </a:r>
            <a:endParaRPr lang="ru-RU" sz="2400" dirty="0">
              <a:solidFill>
                <a:srgbClr val="7030A0"/>
              </a:solidFill>
            </a:endParaRPr>
          </a:p>
        </p:txBody>
      </p:sp>
      <p:sp>
        <p:nvSpPr>
          <p:cNvPr id="33" name="Прямоугольник 32">
            <a:extLst>
              <a:ext uri="{FF2B5EF4-FFF2-40B4-BE49-F238E27FC236}">
                <a16:creationId xmlns:a16="http://schemas.microsoft.com/office/drawing/2014/main" id="{DB9C0C5F-7CEA-4375-B396-64C295EAECA7}"/>
              </a:ext>
            </a:extLst>
          </p:cNvPr>
          <p:cNvSpPr/>
          <p:nvPr/>
        </p:nvSpPr>
        <p:spPr>
          <a:xfrm>
            <a:off x="6696024" y="3957129"/>
            <a:ext cx="2712344" cy="830997"/>
          </a:xfrm>
          <a:prstGeom prst="rect">
            <a:avLst/>
          </a:prstGeom>
        </p:spPr>
        <p:txBody>
          <a:bodyPr wrap="square">
            <a:spAutoFit/>
          </a:bodyPr>
          <a:lstStyle/>
          <a:p>
            <a:pPr algn="ctr"/>
            <a:r>
              <a:rPr lang="ru-RU" sz="2400" dirty="0">
                <a:solidFill>
                  <a:srgbClr val="00B050"/>
                </a:solidFill>
                <a:latin typeface="Verdana" panose="020B0604030504040204" pitchFamily="34" charset="0"/>
                <a:ea typeface="Verdana" panose="020B0604030504040204" pitchFamily="34" charset="0"/>
              </a:rPr>
              <a:t>Скрытое Распределение</a:t>
            </a:r>
            <a:endParaRPr lang="ru-RU" sz="2400" dirty="0">
              <a:solidFill>
                <a:srgbClr val="00B050"/>
              </a:solidFill>
            </a:endParaRPr>
          </a:p>
        </p:txBody>
      </p:sp>
      <p:cxnSp>
        <p:nvCxnSpPr>
          <p:cNvPr id="36" name="Прямая со стрелкой 35">
            <a:extLst>
              <a:ext uri="{FF2B5EF4-FFF2-40B4-BE49-F238E27FC236}">
                <a16:creationId xmlns:a16="http://schemas.microsoft.com/office/drawing/2014/main" id="{F54FB976-96A4-4458-9D90-AAADC31BC90C}"/>
              </a:ext>
            </a:extLst>
          </p:cNvPr>
          <p:cNvCxnSpPr>
            <a:cxnSpLocks/>
            <a:stCxn id="25" idx="3"/>
            <a:endCxn id="10" idx="1"/>
          </p:cNvCxnSpPr>
          <p:nvPr/>
        </p:nvCxnSpPr>
        <p:spPr>
          <a:xfrm>
            <a:off x="6267311" y="4515749"/>
            <a:ext cx="1514181" cy="9294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7" name="Прямая со стрелкой 36">
            <a:extLst>
              <a:ext uri="{FF2B5EF4-FFF2-40B4-BE49-F238E27FC236}">
                <a16:creationId xmlns:a16="http://schemas.microsoft.com/office/drawing/2014/main" id="{B0674EA5-BE4E-4D9D-9287-0695E81B6DCC}"/>
              </a:ext>
            </a:extLst>
          </p:cNvPr>
          <p:cNvCxnSpPr>
            <a:cxnSpLocks/>
            <a:stCxn id="26" idx="3"/>
            <a:endCxn id="10" idx="1"/>
          </p:cNvCxnSpPr>
          <p:nvPr/>
        </p:nvCxnSpPr>
        <p:spPr>
          <a:xfrm flipV="1">
            <a:off x="6312024" y="5445224"/>
            <a:ext cx="1469468" cy="53351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41" name="Прямая со стрелкой 40">
            <a:extLst>
              <a:ext uri="{FF2B5EF4-FFF2-40B4-BE49-F238E27FC236}">
                <a16:creationId xmlns:a16="http://schemas.microsoft.com/office/drawing/2014/main" id="{1031FF1C-DC74-4B34-95C2-2CF166EA74A7}"/>
              </a:ext>
            </a:extLst>
          </p:cNvPr>
          <p:cNvCxnSpPr>
            <a:cxnSpLocks/>
            <a:stCxn id="10" idx="3"/>
          </p:cNvCxnSpPr>
          <p:nvPr/>
        </p:nvCxnSpPr>
        <p:spPr>
          <a:xfrm>
            <a:off x="8285548" y="5445224"/>
            <a:ext cx="426700" cy="0"/>
          </a:xfrm>
          <a:prstGeom prst="straightConnector1">
            <a:avLst/>
          </a:prstGeom>
          <a:ln w="76200">
            <a:tailEnd type="triangle"/>
          </a:ln>
        </p:spPr>
        <p:style>
          <a:lnRef idx="2">
            <a:schemeClr val="accent3"/>
          </a:lnRef>
          <a:fillRef idx="0">
            <a:schemeClr val="accent3"/>
          </a:fillRef>
          <a:effectRef idx="1">
            <a:schemeClr val="accent3"/>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B6C2497-6EFB-42CC-B725-47DE9A232B06}"/>
                  </a:ext>
                </a:extLst>
              </p:cNvPr>
              <p:cNvSpPr txBox="1"/>
              <p:nvPr/>
            </p:nvSpPr>
            <p:spPr>
              <a:xfrm>
                <a:off x="119336" y="4869160"/>
                <a:ext cx="3797771" cy="771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𝐿𝑜𝑠𝑠</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𝑀𝑆𝐸</m:t>
                      </m:r>
                      <m:d>
                        <m:dPr>
                          <m:ctrlPr>
                            <a:rPr lang="en-US" sz="2400" b="0" i="1" smtClean="0">
                              <a:solidFill>
                                <a:schemeClr val="bg1"/>
                              </a:solidFill>
                              <a:latin typeface="Cambria Math" panose="02040503050406030204" pitchFamily="18" charset="0"/>
                            </a:rPr>
                          </m:ctrlPr>
                        </m:dPr>
                        <m:e>
                          <m:r>
                            <a:rPr lang="ru-RU" sz="2400" b="0" i="1" smtClean="0">
                              <a:solidFill>
                                <a:schemeClr val="bg1"/>
                              </a:solidFill>
                              <a:latin typeface="Cambria Math" panose="02040503050406030204" pitchFamily="18" charset="0"/>
                            </a:rPr>
                            <m:t>Вход−Выход</m:t>
                          </m:r>
                        </m:e>
                      </m:d>
                    </m:oMath>
                  </m:oMathPara>
                </a14:m>
                <a:endParaRPr lang="en-US" sz="2400" b="0"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𝐷</m:t>
                          </m:r>
                        </m:e>
                        <m:sub>
                          <m:r>
                            <a:rPr lang="en-US" sz="2400" b="0" i="1" smtClean="0">
                              <a:solidFill>
                                <a:schemeClr val="bg1"/>
                              </a:solidFill>
                              <a:latin typeface="Cambria Math" panose="02040503050406030204" pitchFamily="18" charset="0"/>
                            </a:rPr>
                            <m:t>𝐾</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𝐿</m:t>
                          </m:r>
                        </m:sub>
                      </m:sSub>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𝐺</m:t>
                      </m:r>
                      <m:d>
                        <m:dPr>
                          <m:ctrlPr>
                            <a:rPr lang="en-US" sz="2400" i="1">
                              <a:solidFill>
                                <a:schemeClr val="bg1"/>
                              </a:solidFill>
                              <a:latin typeface="Cambria Math" panose="02040503050406030204" pitchFamily="18" charset="0"/>
                            </a:rPr>
                          </m:ctrlPr>
                        </m:dPr>
                        <m:e>
                          <m:r>
                            <m:rPr>
                              <m:sty m:val="p"/>
                            </m:rPr>
                            <a:rPr lang="el-GR" sz="2400" i="1">
                              <a:solidFill>
                                <a:srgbClr val="0070C0"/>
                              </a:solidFill>
                              <a:latin typeface="Cambria Math" panose="02040503050406030204" pitchFamily="18" charset="0"/>
                            </a:rPr>
                            <m:t>μ</m:t>
                          </m:r>
                          <m:r>
                            <a:rPr lang="en-US" sz="2400" i="1">
                              <a:solidFill>
                                <a:schemeClr val="bg1"/>
                              </a:solidFill>
                              <a:latin typeface="Cambria Math" panose="02040503050406030204" pitchFamily="18" charset="0"/>
                            </a:rPr>
                            <m:t>,</m:t>
                          </m:r>
                          <m:r>
                            <m:rPr>
                              <m:sty m:val="p"/>
                            </m:rPr>
                            <a:rPr lang="el-GR" sz="2400" i="1">
                              <a:solidFill>
                                <a:srgbClr val="7030A0"/>
                              </a:solidFill>
                              <a:latin typeface="Cambria Math" panose="02040503050406030204" pitchFamily="18" charset="0"/>
                            </a:rPr>
                            <m:t>σ</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𝐺</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0,1</m:t>
                          </m:r>
                        </m:e>
                      </m:d>
                      <m:r>
                        <a:rPr lang="en-US" sz="2400" b="0" i="1" smtClean="0">
                          <a:solidFill>
                            <a:schemeClr val="bg1"/>
                          </a:solidFill>
                          <a:latin typeface="Cambria Math" panose="02040503050406030204" pitchFamily="18" charset="0"/>
                        </a:rPr>
                        <m:t>}</m:t>
                      </m:r>
                    </m:oMath>
                  </m:oMathPara>
                </a14:m>
                <a:endParaRPr lang="ru-RU" sz="2400" dirty="0">
                  <a:solidFill>
                    <a:schemeClr val="bg1"/>
                  </a:solidFill>
                </a:endParaRPr>
              </a:p>
            </p:txBody>
          </p:sp>
        </mc:Choice>
        <mc:Fallback xmlns="">
          <p:sp>
            <p:nvSpPr>
              <p:cNvPr id="45" name="TextBox 44">
                <a:extLst>
                  <a:ext uri="{FF2B5EF4-FFF2-40B4-BE49-F238E27FC236}">
                    <a16:creationId xmlns:a16="http://schemas.microsoft.com/office/drawing/2014/main" id="{3B6C2497-6EFB-42CC-B725-47DE9A232B06}"/>
                  </a:ext>
                </a:extLst>
              </p:cNvPr>
              <p:cNvSpPr txBox="1">
                <a:spLocks noRot="1" noChangeAspect="1" noMove="1" noResize="1" noEditPoints="1" noAdjustHandles="1" noChangeArrowheads="1" noChangeShapeType="1" noTextEdit="1"/>
              </p:cNvSpPr>
              <p:nvPr/>
            </p:nvSpPr>
            <p:spPr>
              <a:xfrm>
                <a:off x="119336" y="4869160"/>
                <a:ext cx="3797771" cy="771814"/>
              </a:xfrm>
              <a:prstGeom prst="rect">
                <a:avLst/>
              </a:prstGeom>
              <a:blipFill>
                <a:blip r:embed="rId7"/>
                <a:stretch>
                  <a:fillRect l="-1605" b="-13492"/>
                </a:stretch>
              </a:blipFill>
            </p:spPr>
            <p:txBody>
              <a:bodyPr/>
              <a:lstStyle/>
              <a:p>
                <a:r>
                  <a:rPr lang="ru-RU">
                    <a:noFill/>
                  </a:rPr>
                  <a:t> </a:t>
                </a:r>
              </a:p>
            </p:txBody>
          </p:sp>
        </mc:Fallback>
      </mc:AlternateContent>
      <p:sp>
        <p:nvSpPr>
          <p:cNvPr id="27" name="Прямоугольник 26">
            <a:extLst>
              <a:ext uri="{FF2B5EF4-FFF2-40B4-BE49-F238E27FC236}">
                <a16:creationId xmlns:a16="http://schemas.microsoft.com/office/drawing/2014/main" id="{60C5F2E5-6314-4A6D-8D0C-BAEECD75CAE9}"/>
              </a:ext>
            </a:extLst>
          </p:cNvPr>
          <p:cNvSpPr/>
          <p:nvPr/>
        </p:nvSpPr>
        <p:spPr>
          <a:xfrm>
            <a:off x="60991" y="5758032"/>
            <a:ext cx="3797771" cy="830997"/>
          </a:xfrm>
          <a:prstGeom prst="rect">
            <a:avLst/>
          </a:prstGeom>
        </p:spPr>
        <p:txBody>
          <a:bodyPr wrap="square">
            <a:spAutoFit/>
          </a:bodyPr>
          <a:lstStyle/>
          <a:p>
            <a:pPr algn="ctr"/>
            <a:r>
              <a:rPr lang="ru-RU" sz="2400" dirty="0">
                <a:solidFill>
                  <a:schemeClr val="bg1"/>
                </a:solidFill>
                <a:latin typeface="Verdana" panose="020B0604030504040204" pitchFamily="34" charset="0"/>
                <a:ea typeface="Verdana" panose="020B0604030504040204" pitchFamily="34" charset="0"/>
              </a:rPr>
              <a:t>Дивергенция </a:t>
            </a:r>
            <a:r>
              <a:rPr lang="ru-RU" sz="2400" dirty="0" err="1">
                <a:solidFill>
                  <a:schemeClr val="bg1"/>
                </a:solidFill>
                <a:latin typeface="Verdana" panose="020B0604030504040204" pitchFamily="34" charset="0"/>
                <a:ea typeface="Verdana" panose="020B0604030504040204" pitchFamily="34" charset="0"/>
              </a:rPr>
              <a:t>Кульбака</a:t>
            </a:r>
            <a:r>
              <a:rPr lang="ru-RU" sz="2400" dirty="0">
                <a:solidFill>
                  <a:schemeClr val="bg1"/>
                </a:solidFill>
                <a:latin typeface="Verdana" panose="020B0604030504040204" pitchFamily="34" charset="0"/>
                <a:ea typeface="Verdana" panose="020B0604030504040204" pitchFamily="34" charset="0"/>
              </a:rPr>
              <a:t> – </a:t>
            </a:r>
            <a:r>
              <a:rPr lang="ru-RU" sz="2400" dirty="0" err="1">
                <a:solidFill>
                  <a:schemeClr val="bg1"/>
                </a:solidFill>
                <a:latin typeface="Verdana" panose="020B0604030504040204" pitchFamily="34" charset="0"/>
                <a:ea typeface="Verdana" panose="020B0604030504040204" pitchFamily="34" charset="0"/>
              </a:rPr>
              <a:t>Лейблера</a:t>
            </a:r>
            <a:endParaRPr lang="ru-RU" sz="2400" dirty="0">
              <a:solidFill>
                <a:schemeClr val="bg1"/>
              </a:solidFill>
              <a:latin typeface="Verdana" panose="020B0604030504040204" pitchFamily="34" charset="0"/>
              <a:ea typeface="Verdana" panose="020B0604030504040204" pitchFamily="34" charset="0"/>
              <a:cs typeface="+mj-cs"/>
            </a:endParaRPr>
          </a:p>
        </p:txBody>
      </p:sp>
      <p:sp>
        <p:nvSpPr>
          <p:cNvPr id="31" name="Заголовок 1">
            <a:extLst>
              <a:ext uri="{FF2B5EF4-FFF2-40B4-BE49-F238E27FC236}">
                <a16:creationId xmlns:a16="http://schemas.microsoft.com/office/drawing/2014/main" id="{61E20ADF-4EBF-4C78-843D-2F64B84A6194}"/>
              </a:ext>
            </a:extLst>
          </p:cNvPr>
          <p:cNvSpPr txBox="1">
            <a:spLocks/>
          </p:cNvSpPr>
          <p:nvPr/>
        </p:nvSpPr>
        <p:spPr>
          <a:xfrm>
            <a:off x="1902927" y="841974"/>
            <a:ext cx="7920880" cy="130933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apple-system"/>
              </a:rPr>
              <a:t>Вариационные Авто-</a:t>
            </a:r>
            <a:r>
              <a:rPr lang="ru-RU" sz="3200" b="1" dirty="0" err="1">
                <a:solidFill>
                  <a:schemeClr val="bg1"/>
                </a:solidFill>
                <a:latin typeface="-apple-system"/>
              </a:rPr>
              <a:t>Энкодеры</a:t>
            </a:r>
            <a:endParaRPr lang="ru-RU" sz="3200" b="1" dirty="0">
              <a:solidFill>
                <a:schemeClr val="bg1"/>
              </a:solidFill>
              <a:latin typeface="-apple-system"/>
            </a:endParaRPr>
          </a:p>
        </p:txBody>
      </p:sp>
    </p:spTree>
    <p:extLst>
      <p:ext uri="{BB962C8B-B14F-4D97-AF65-F5344CB8AC3E}">
        <p14:creationId xmlns:p14="http://schemas.microsoft.com/office/powerpoint/2010/main" val="304842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animBg="1"/>
      <p:bldP spid="10" grpId="0" animBg="1"/>
      <p:bldP spid="25" grpId="0" animBg="1"/>
      <p:bldP spid="26" grpId="0" animBg="1"/>
      <p:bldP spid="28" grpId="0"/>
      <p:bldP spid="29" grpId="0"/>
      <p:bldP spid="30" grpId="0"/>
      <p:bldP spid="33" grpId="0"/>
      <p:bldP spid="45"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758986" y="18850"/>
            <a:ext cx="7672380" cy="827739"/>
          </a:xfrm>
        </p:spPr>
        <p:txBody>
          <a:bodyPr>
            <a:normAutofit/>
          </a:bodyPr>
          <a:lstStyle/>
          <a:p>
            <a:r>
              <a:rPr lang="ru-RU" sz="3200" b="1" dirty="0">
                <a:solidFill>
                  <a:schemeClr val="bg1"/>
                </a:solidFill>
                <a:latin typeface="-apple-system"/>
              </a:rPr>
              <a:t>Выходные Слои Нейронных Сетей </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54056C73-5AE4-4ACB-9F2C-0992577E990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8" name="Рисунок 17">
            <a:extLst>
              <a:ext uri="{FF2B5EF4-FFF2-40B4-BE49-F238E27FC236}">
                <a16:creationId xmlns:a16="http://schemas.microsoft.com/office/drawing/2014/main" id="{C39FD566-1A10-452F-9782-CED541C758C9}"/>
              </a:ext>
            </a:extLst>
          </p:cNvPr>
          <p:cNvPicPr>
            <a:picLocks noChangeAspect="1"/>
          </p:cNvPicPr>
          <p:nvPr/>
        </p:nvPicPr>
        <p:blipFill>
          <a:blip r:embed="rId4"/>
          <a:stretch>
            <a:fillRect/>
          </a:stretch>
        </p:blipFill>
        <p:spPr>
          <a:xfrm>
            <a:off x="119336" y="1791066"/>
            <a:ext cx="2232248" cy="2232248"/>
          </a:xfrm>
          <a:prstGeom prst="rect">
            <a:avLst/>
          </a:prstGeom>
        </p:spPr>
      </p:pic>
      <mc:AlternateContent xmlns:mc="http://schemas.openxmlformats.org/markup-compatibility/2006" xmlns:a14="http://schemas.microsoft.com/office/drawing/2010/main">
        <mc:Choice Requires="a14">
          <p:sp>
            <p:nvSpPr>
              <p:cNvPr id="21" name="Прямоугольник 20">
                <a:extLst>
                  <a:ext uri="{FF2B5EF4-FFF2-40B4-BE49-F238E27FC236}">
                    <a16:creationId xmlns:a16="http://schemas.microsoft.com/office/drawing/2014/main" id="{2CB7610B-3EAE-4A1C-A0D1-F3334B30B0D1}"/>
                  </a:ext>
                </a:extLst>
              </p:cNvPr>
              <p:cNvSpPr/>
              <p:nvPr/>
            </p:nvSpPr>
            <p:spPr>
              <a:xfrm>
                <a:off x="2207568" y="1254025"/>
                <a:ext cx="1415480" cy="35830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𝒚</m:t>
                      </m:r>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m:t>
                      </m:r>
                      <m:d>
                        <m:dPr>
                          <m:begChr m:val="["/>
                          <m:endChr m:val="]"/>
                          <m:ctrlP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dPr>
                        <m:e>
                          <m:eqArr>
                            <m:eqArr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eqArr>
                                            <m:eqArr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0</m:t>
                                                  </m:r>
                                                </m:sub>
                                              </m:sSub>
                                            </m:e>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1</m:t>
                                                  </m:r>
                                                </m:sub>
                                              </m:sSub>
                                            </m:e>
                                          </m:eqArr>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2</m:t>
                                              </m:r>
                                            </m:sub>
                                          </m:sSub>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3</m:t>
                                              </m:r>
                                            </m:sub>
                                          </m:sSub>
                                        </m:e>
                                      </m:mr>
                                    </m:m>
                                  </m:e>
                                </m:mr>
                              </m:m>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4</m:t>
                                  </m:r>
                                </m:sub>
                              </m:sSub>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5</m:t>
                                  </m:r>
                                </m:sub>
                              </m:sSub>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6</m:t>
                                  </m:r>
                                </m:sub>
                              </m:sSub>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7</m:t>
                                  </m:r>
                                </m:sub>
                              </m:sSub>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8</m:t>
                                  </m:r>
                                </m:sub>
                              </m:sSub>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9</m:t>
                                  </m:r>
                                </m:sub>
                              </m:sSub>
                            </m:e>
                          </m:eqArr>
                        </m:e>
                      </m:d>
                    </m:oMath>
                  </m:oMathPara>
                </a14:m>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21" name="Прямоугольник 20">
                <a:extLst>
                  <a:ext uri="{FF2B5EF4-FFF2-40B4-BE49-F238E27FC236}">
                    <a16:creationId xmlns:a16="http://schemas.microsoft.com/office/drawing/2014/main" id="{2CB7610B-3EAE-4A1C-A0D1-F3334B30B0D1}"/>
                  </a:ext>
                </a:extLst>
              </p:cNvPr>
              <p:cNvSpPr>
                <a:spLocks noRot="1" noChangeAspect="1" noMove="1" noResize="1" noEditPoints="1" noAdjustHandles="1" noChangeArrowheads="1" noChangeShapeType="1" noTextEdit="1"/>
              </p:cNvSpPr>
              <p:nvPr/>
            </p:nvSpPr>
            <p:spPr>
              <a:xfrm>
                <a:off x="2207568" y="1254025"/>
                <a:ext cx="1415480" cy="3583097"/>
              </a:xfrm>
              <a:prstGeom prst="rect">
                <a:avLst/>
              </a:prstGeom>
              <a:blipFill>
                <a:blip r:embed="rId5"/>
                <a:stretch>
                  <a:fillRect/>
                </a:stretch>
              </a:blipFill>
            </p:spPr>
            <p:txBody>
              <a:bodyPr/>
              <a:lstStyle/>
              <a:p>
                <a:r>
                  <a:rPr lang="ru-RU">
                    <a:noFill/>
                  </a:rPr>
                  <a:t> </a:t>
                </a:r>
              </a:p>
            </p:txBody>
          </p:sp>
        </mc:Fallback>
      </mc:AlternateContent>
      <p:pic>
        <p:nvPicPr>
          <p:cNvPr id="3" name="Рисунок 2">
            <a:extLst>
              <a:ext uri="{FF2B5EF4-FFF2-40B4-BE49-F238E27FC236}">
                <a16:creationId xmlns:a16="http://schemas.microsoft.com/office/drawing/2014/main" id="{5DD63EC2-9EDE-4495-854D-94DF633B8513}"/>
              </a:ext>
            </a:extLst>
          </p:cNvPr>
          <p:cNvPicPr>
            <a:picLocks noChangeAspect="1"/>
          </p:cNvPicPr>
          <p:nvPr/>
        </p:nvPicPr>
        <p:blipFill>
          <a:blip r:embed="rId6"/>
          <a:stretch>
            <a:fillRect/>
          </a:stretch>
        </p:blipFill>
        <p:spPr>
          <a:xfrm>
            <a:off x="3575720" y="1686709"/>
            <a:ext cx="4104456" cy="2632612"/>
          </a:xfrm>
          <a:prstGeom prst="rect">
            <a:avLst/>
          </a:prstGeom>
        </p:spPr>
      </p:pic>
      <mc:AlternateContent xmlns:mc="http://schemas.openxmlformats.org/markup-compatibility/2006" xmlns:a14="http://schemas.microsoft.com/office/drawing/2010/main">
        <mc:Choice Requires="a14">
          <p:sp>
            <p:nvSpPr>
              <p:cNvPr id="22" name="Прямоугольник 21">
                <a:extLst>
                  <a:ext uri="{FF2B5EF4-FFF2-40B4-BE49-F238E27FC236}">
                    <a16:creationId xmlns:a16="http://schemas.microsoft.com/office/drawing/2014/main" id="{121657F6-8870-4023-BCC6-8DFC749502A1}"/>
                  </a:ext>
                </a:extLst>
              </p:cNvPr>
              <p:cNvSpPr/>
              <p:nvPr/>
            </p:nvSpPr>
            <p:spPr>
              <a:xfrm>
                <a:off x="7284132" y="1651540"/>
                <a:ext cx="1415480" cy="2946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𝒚</m:t>
                      </m:r>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m:t>
                      </m:r>
                      <m:d>
                        <m:dPr>
                          <m:begChr m:val="["/>
                          <m:endChr m:val="]"/>
                          <m:ctrlP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dP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m:rPr>
                                              <m:brk m:alnAt="7"/>
                                            </m:rP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𝑝</m:t>
                                          </m:r>
                                        </m:e>
                                        <m:sub>
                                          <m:r>
                                            <m:rPr>
                                              <m:brk m:alnAt="7"/>
                                            </m:rP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sub>
                                      </m:sSub>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𝑏</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𝑥</m:t>
                                          </m:r>
                                        </m:sub>
                                      </m:sSub>
                                    </m:e>
                                  </m:mr>
                                  <m:mr>
                                    <m:e>
                                      <m:eqArr>
                                        <m:eqArr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𝑏</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𝑦</m:t>
                                              </m:r>
                                            </m:sub>
                                          </m:sSub>
                                        </m:e>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𝑏</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h</m:t>
                                              </m:r>
                                            </m:sub>
                                          </m:sSub>
                                        </m:e>
                                      </m:eqArr>
                                    </m:e>
                                  </m:mr>
                                </m:m>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𝑏</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𝑤</m:t>
                                    </m:r>
                                  </m:sub>
                                </m:sSub>
                              </m:e>
                            </m:mr>
                            <m:m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m:rPr>
                                              <m:brk m:alnAt="7"/>
                                            </m:rP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m:rPr>
                                              <m:brk m:alnAt="7"/>
                                            </m:rP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1</m:t>
                                          </m:r>
                                        </m:sub>
                                      </m:sSub>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2</m:t>
                                          </m:r>
                                        </m:sub>
                                      </m:sSub>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3</m:t>
                                          </m:r>
                                        </m:sub>
                                      </m:sSub>
                                    </m:e>
                                  </m:mr>
                                </m:m>
                              </m:e>
                            </m:mr>
                          </m:m>
                        </m:e>
                      </m:d>
                    </m:oMath>
                  </m:oMathPara>
                </a14:m>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22" name="Прямоугольник 21">
                <a:extLst>
                  <a:ext uri="{FF2B5EF4-FFF2-40B4-BE49-F238E27FC236}">
                    <a16:creationId xmlns:a16="http://schemas.microsoft.com/office/drawing/2014/main" id="{121657F6-8870-4023-BCC6-8DFC749502A1}"/>
                  </a:ext>
                </a:extLst>
              </p:cNvPr>
              <p:cNvSpPr>
                <a:spLocks noRot="1" noChangeAspect="1" noMove="1" noResize="1" noEditPoints="1" noAdjustHandles="1" noChangeArrowheads="1" noChangeShapeType="1" noTextEdit="1"/>
              </p:cNvSpPr>
              <p:nvPr/>
            </p:nvSpPr>
            <p:spPr>
              <a:xfrm>
                <a:off x="7284132" y="1651540"/>
                <a:ext cx="1415480" cy="2946832"/>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Прямоугольник 22">
                <a:extLst>
                  <a:ext uri="{FF2B5EF4-FFF2-40B4-BE49-F238E27FC236}">
                    <a16:creationId xmlns:a16="http://schemas.microsoft.com/office/drawing/2014/main" id="{2F52CE22-2721-428E-A46D-385BF2ACEA3A}"/>
                  </a:ext>
                </a:extLst>
              </p:cNvPr>
              <p:cNvSpPr/>
              <p:nvPr/>
            </p:nvSpPr>
            <p:spPr>
              <a:xfrm>
                <a:off x="10543594" y="1613692"/>
                <a:ext cx="1595331" cy="27786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𝒚</m:t>
                      </m:r>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m:t>
                      </m:r>
                      <m:d>
                        <m:dPr>
                          <m:begChr m:val="["/>
                          <m:endChr m:val="]"/>
                          <m:ctrlP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dPr>
                        <m:e>
                          <m:eqArr>
                            <m:eqArr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eqArr>
                                            <m:eqArr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m:t>
                                              </m:r>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1</m:t>
                                                  </m:r>
                                                </m:sub>
                                              </m:s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𝑥</m:t>
                                              </m:r>
                                            </m:e>
                                          </m:eqArr>
                                        </m:e>
                                      </m:mr>
                                      <m:mr>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1</m:t>
                                              </m:r>
                                            </m:sub>
                                          </m:s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𝑦</m:t>
                                          </m:r>
                                        </m:e>
                                      </m:mr>
                                      <m:mr>
                                        <m:e>
                                          <m:eqArr>
                                            <m:eqArr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2</m:t>
                                                  </m:r>
                                                </m:sub>
                                              </m:sSub>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𝑥</m:t>
                                              </m:r>
                                            </m:e>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2</m:t>
                                                  </m:r>
                                                </m:sub>
                                              </m:sSub>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𝑦</m:t>
                                              </m:r>
                                            </m:e>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m:t>
                                              </m:r>
                                            </m:e>
                                          </m:eqArr>
                                        </m:e>
                                      </m:mr>
                                    </m:m>
                                  </m:e>
                                </m:mr>
                                <m:mr>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𝑁</m:t>
                                        </m:r>
                                      </m:sub>
                                    </m:s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𝑥</m:t>
                                    </m:r>
                                  </m:e>
                                </m:mr>
                              </m:m>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𝑁</m:t>
                                  </m:r>
                                </m:sub>
                              </m:s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𝑦</m:t>
                              </m:r>
                            </m:e>
                          </m:eqArr>
                        </m:e>
                      </m:d>
                    </m:oMath>
                  </m:oMathPara>
                </a14:m>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23" name="Прямоугольник 22">
                <a:extLst>
                  <a:ext uri="{FF2B5EF4-FFF2-40B4-BE49-F238E27FC236}">
                    <a16:creationId xmlns:a16="http://schemas.microsoft.com/office/drawing/2014/main" id="{2F52CE22-2721-428E-A46D-385BF2ACEA3A}"/>
                  </a:ext>
                </a:extLst>
              </p:cNvPr>
              <p:cNvSpPr>
                <a:spLocks noRot="1" noChangeAspect="1" noMove="1" noResize="1" noEditPoints="1" noAdjustHandles="1" noChangeArrowheads="1" noChangeShapeType="1" noTextEdit="1"/>
              </p:cNvSpPr>
              <p:nvPr/>
            </p:nvSpPr>
            <p:spPr>
              <a:xfrm>
                <a:off x="10543594" y="1613692"/>
                <a:ext cx="1595331" cy="2778646"/>
              </a:xfrm>
              <a:prstGeom prst="rect">
                <a:avLst/>
              </a:prstGeom>
              <a:blipFill>
                <a:blip r:embed="rId8"/>
                <a:stretch>
                  <a:fillRect/>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916F0F3A-4239-417F-91B4-58FE569525D6}"/>
              </a:ext>
            </a:extLst>
          </p:cNvPr>
          <p:cNvPicPr>
            <a:picLocks noChangeAspect="1"/>
          </p:cNvPicPr>
          <p:nvPr/>
        </p:nvPicPr>
        <p:blipFill>
          <a:blip r:embed="rId9"/>
          <a:stretch>
            <a:fillRect/>
          </a:stretch>
        </p:blipFill>
        <p:spPr>
          <a:xfrm>
            <a:off x="8715836" y="1837217"/>
            <a:ext cx="1868090" cy="1854897"/>
          </a:xfrm>
          <a:prstGeom prst="rect">
            <a:avLst/>
          </a:prstGeom>
        </p:spPr>
      </p:pic>
      <p:pic>
        <p:nvPicPr>
          <p:cNvPr id="6" name="Рисунок 5">
            <a:extLst>
              <a:ext uri="{FF2B5EF4-FFF2-40B4-BE49-F238E27FC236}">
                <a16:creationId xmlns:a16="http://schemas.microsoft.com/office/drawing/2014/main" id="{91F453FD-7F5F-4749-9AF1-4D37AB54DE0E}"/>
              </a:ext>
            </a:extLst>
          </p:cNvPr>
          <p:cNvPicPr>
            <a:picLocks noChangeAspect="1"/>
          </p:cNvPicPr>
          <p:nvPr/>
        </p:nvPicPr>
        <p:blipFill>
          <a:blip r:embed="rId10"/>
          <a:stretch>
            <a:fillRect/>
          </a:stretch>
        </p:blipFill>
        <p:spPr>
          <a:xfrm>
            <a:off x="446900" y="4221580"/>
            <a:ext cx="2840788" cy="2729561"/>
          </a:xfrm>
          <a:prstGeom prst="rect">
            <a:avLst/>
          </a:prstGeom>
        </p:spPr>
      </p:pic>
      <p:sp>
        <p:nvSpPr>
          <p:cNvPr id="24" name="Прямоугольник 23">
            <a:extLst>
              <a:ext uri="{FF2B5EF4-FFF2-40B4-BE49-F238E27FC236}">
                <a16:creationId xmlns:a16="http://schemas.microsoft.com/office/drawing/2014/main" id="{3C5258BE-F1BC-4EEA-B57B-B53E9D2EC6C3}"/>
              </a:ext>
            </a:extLst>
          </p:cNvPr>
          <p:cNvSpPr/>
          <p:nvPr/>
        </p:nvSpPr>
        <p:spPr>
          <a:xfrm>
            <a:off x="3650767" y="4741744"/>
            <a:ext cx="4493538" cy="461665"/>
          </a:xfrm>
          <a:prstGeom prst="rect">
            <a:avLst/>
          </a:prstGeom>
        </p:spPr>
        <p:txBody>
          <a:bodyPr wrap="none">
            <a:spAutoFit/>
          </a:bodyPr>
          <a:lstStyle/>
          <a:p>
            <a:r>
              <a:rPr lang="en-US" sz="2400" b="1" dirty="0">
                <a:solidFill>
                  <a:schemeClr val="bg1"/>
                </a:solidFill>
                <a:latin typeface="Verdana" panose="020B0604030504040204" pitchFamily="34" charset="0"/>
                <a:ea typeface="Verdana" panose="020B0604030504040204" pitchFamily="34" charset="0"/>
              </a:rPr>
              <a:t>S × S × (B ∗5 + </a:t>
            </a:r>
            <a:r>
              <a:rPr lang="ru-RU" sz="2400" b="1" dirty="0">
                <a:solidFill>
                  <a:schemeClr val="bg1"/>
                </a:solidFill>
                <a:latin typeface="Verdana" panose="020B0604030504040204" pitchFamily="34" charset="0"/>
                <a:ea typeface="Verdana" panose="020B0604030504040204" pitchFamily="34" charset="0"/>
              </a:rPr>
              <a:t>Классы</a:t>
            </a:r>
            <a:r>
              <a:rPr lang="en-US" sz="2400" b="1" dirty="0">
                <a:solidFill>
                  <a:schemeClr val="bg1"/>
                </a:solidFill>
                <a:latin typeface="Verdana" panose="020B0604030504040204" pitchFamily="34" charset="0"/>
                <a:ea typeface="Verdana" panose="020B0604030504040204" pitchFamily="34" charset="0"/>
              </a:rPr>
              <a:t>)</a:t>
            </a:r>
            <a:r>
              <a:rPr lang="en-US" sz="2400" dirty="0">
                <a:solidFill>
                  <a:schemeClr val="bg1"/>
                </a:solidFill>
                <a:latin typeface="Verdana" panose="020B0604030504040204" pitchFamily="34" charset="0"/>
                <a:ea typeface="Verdana" panose="020B0604030504040204" pitchFamily="34" charset="0"/>
              </a:rPr>
              <a:t> </a:t>
            </a:r>
            <a:endParaRPr lang="ru-RU" sz="2400" dirty="0">
              <a:solidFill>
                <a:schemeClr val="bg1"/>
              </a:solidFill>
              <a:latin typeface="Verdana" panose="020B0604030504040204" pitchFamily="34" charset="0"/>
              <a:ea typeface="Verdana" panose="020B0604030504040204" pitchFamily="34" charset="0"/>
            </a:endParaRPr>
          </a:p>
        </p:txBody>
      </p:sp>
      <p:sp>
        <p:nvSpPr>
          <p:cNvPr id="25" name="Прямоугольник 24">
            <a:extLst>
              <a:ext uri="{FF2B5EF4-FFF2-40B4-BE49-F238E27FC236}">
                <a16:creationId xmlns:a16="http://schemas.microsoft.com/office/drawing/2014/main" id="{C5410070-969B-48A0-9E90-AC8B35E5742F}"/>
              </a:ext>
            </a:extLst>
          </p:cNvPr>
          <p:cNvSpPr/>
          <p:nvPr/>
        </p:nvSpPr>
        <p:spPr>
          <a:xfrm>
            <a:off x="3623048" y="5372354"/>
            <a:ext cx="5944256" cy="461665"/>
          </a:xfrm>
          <a:prstGeom prst="rect">
            <a:avLst/>
          </a:prstGeom>
        </p:spPr>
        <p:txBody>
          <a:bodyPr wrap="none">
            <a:spAutoFit/>
          </a:bodyPr>
          <a:lstStyle/>
          <a:p>
            <a:r>
              <a:rPr lang="en-US" sz="2400" b="1" dirty="0">
                <a:solidFill>
                  <a:schemeClr val="bg1"/>
                </a:solidFill>
                <a:latin typeface="Verdana" panose="020B0604030504040204" pitchFamily="34" charset="0"/>
                <a:ea typeface="Verdana" panose="020B0604030504040204" pitchFamily="34" charset="0"/>
              </a:rPr>
              <a:t>S × S  × (AB*{1 + 4 + </a:t>
            </a:r>
            <a:r>
              <a:rPr lang="ru-RU" sz="2400" b="1" dirty="0">
                <a:solidFill>
                  <a:schemeClr val="bg1"/>
                </a:solidFill>
                <a:latin typeface="Verdana" panose="020B0604030504040204" pitchFamily="34" charset="0"/>
                <a:ea typeface="Verdana" panose="020B0604030504040204" pitchFamily="34" charset="0"/>
              </a:rPr>
              <a:t>Классы</a:t>
            </a:r>
            <a:r>
              <a:rPr lang="en-US" sz="2400" b="1" dirty="0">
                <a:solidFill>
                  <a:schemeClr val="bg1"/>
                </a:solidFill>
                <a:latin typeface="Verdana" panose="020B0604030504040204" pitchFamily="34" charset="0"/>
                <a:ea typeface="Verdana" panose="020B0604030504040204" pitchFamily="34" charset="0"/>
              </a:rPr>
              <a:t>})</a:t>
            </a:r>
            <a:r>
              <a:rPr lang="en-US" sz="2400" dirty="0">
                <a:solidFill>
                  <a:schemeClr val="bg1"/>
                </a:solidFill>
                <a:latin typeface="Verdana" panose="020B0604030504040204" pitchFamily="34" charset="0"/>
                <a:ea typeface="Verdana" panose="020B0604030504040204" pitchFamily="34" charset="0"/>
              </a:rPr>
              <a:t> </a:t>
            </a:r>
            <a:endParaRPr lang="ru-RU" sz="2400" dirty="0">
              <a:solidFill>
                <a:schemeClr val="bg1"/>
              </a:solidFill>
              <a:latin typeface="Verdana" panose="020B0604030504040204" pitchFamily="34" charset="0"/>
              <a:ea typeface="Verdana" panose="020B0604030504040204" pitchFamily="34" charset="0"/>
            </a:endParaRPr>
          </a:p>
        </p:txBody>
      </p:sp>
      <p:pic>
        <p:nvPicPr>
          <p:cNvPr id="4" name="Рисунок 3">
            <a:extLst>
              <a:ext uri="{FF2B5EF4-FFF2-40B4-BE49-F238E27FC236}">
                <a16:creationId xmlns:a16="http://schemas.microsoft.com/office/drawing/2014/main" id="{40F25315-1C8E-4A37-B681-2FDAA3537BB0}"/>
              </a:ext>
            </a:extLst>
          </p:cNvPr>
          <p:cNvPicPr>
            <a:picLocks noChangeAspect="1"/>
          </p:cNvPicPr>
          <p:nvPr/>
        </p:nvPicPr>
        <p:blipFill>
          <a:blip r:embed="rId11"/>
          <a:stretch>
            <a:fillRect/>
          </a:stretch>
        </p:blipFill>
        <p:spPr>
          <a:xfrm>
            <a:off x="9219824" y="4506283"/>
            <a:ext cx="2121435" cy="2115550"/>
          </a:xfrm>
          <a:prstGeom prst="rect">
            <a:avLst/>
          </a:prstGeom>
        </p:spPr>
      </p:pic>
    </p:spTree>
    <p:extLst>
      <p:ext uri="{BB962C8B-B14F-4D97-AF65-F5344CB8AC3E}">
        <p14:creationId xmlns:p14="http://schemas.microsoft.com/office/powerpoint/2010/main" val="120932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69838" y="280980"/>
            <a:ext cx="9259025" cy="1309331"/>
          </a:xfrm>
        </p:spPr>
        <p:txBody>
          <a:bodyPr>
            <a:normAutofit fontScale="90000"/>
          </a:bodyPr>
          <a:lstStyle/>
          <a:p>
            <a:r>
              <a:rPr lang="ru-RU" sz="3200" b="1" dirty="0">
                <a:solidFill>
                  <a:schemeClr val="bg1"/>
                </a:solidFill>
                <a:latin typeface="-apple-system"/>
              </a:rPr>
              <a:t>Вариационные Авто-</a:t>
            </a:r>
            <a:r>
              <a:rPr lang="ru-RU" sz="3200" b="1" dirty="0" err="1">
                <a:solidFill>
                  <a:schemeClr val="bg1"/>
                </a:solidFill>
                <a:latin typeface="-apple-system"/>
              </a:rPr>
              <a:t>Энкодеры</a:t>
            </a:r>
            <a:br>
              <a:rPr lang="ru-RU" sz="3200" b="1" dirty="0">
                <a:solidFill>
                  <a:schemeClr val="bg1"/>
                </a:solidFill>
                <a:latin typeface="-apple-system"/>
              </a:rPr>
            </a:br>
            <a:br>
              <a:rPr lang="ru-RU" sz="3200" b="1" dirty="0">
                <a:solidFill>
                  <a:schemeClr val="bg1"/>
                </a:solidFill>
                <a:latin typeface="-apple-system"/>
              </a:rPr>
            </a:br>
            <a:br>
              <a:rPr lang="en-US" sz="3200" b="1" dirty="0">
                <a:solidFill>
                  <a:schemeClr val="bg1"/>
                </a:solidFill>
                <a:latin typeface="-apple-system"/>
              </a:rPr>
            </a:br>
            <a:r>
              <a:rPr lang="ru-RU" sz="3200" dirty="0">
                <a:solidFill>
                  <a:schemeClr val="bg1"/>
                </a:solidFill>
                <a:latin typeface="-apple-system"/>
              </a:rPr>
              <a:t>Что дает «регуляризация» Скрытого Распределения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7" name="Равнобедренный треугольник 26">
            <a:extLst>
              <a:ext uri="{FF2B5EF4-FFF2-40B4-BE49-F238E27FC236}">
                <a16:creationId xmlns:a16="http://schemas.microsoft.com/office/drawing/2014/main" id="{CEBB87FC-6CEF-4E3E-B849-1288DF535026}"/>
              </a:ext>
            </a:extLst>
          </p:cNvPr>
          <p:cNvSpPr/>
          <p:nvPr/>
        </p:nvSpPr>
        <p:spPr>
          <a:xfrm>
            <a:off x="3990858" y="3303824"/>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E9DEB8E5-ECDD-455E-BB76-3F52CB7B78FE}"/>
              </a:ext>
            </a:extLst>
          </p:cNvPr>
          <p:cNvSpPr/>
          <p:nvPr/>
        </p:nvSpPr>
        <p:spPr>
          <a:xfrm>
            <a:off x="694030" y="2540935"/>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32" name="Прямоугольник 31">
            <a:extLst>
              <a:ext uri="{FF2B5EF4-FFF2-40B4-BE49-F238E27FC236}">
                <a16:creationId xmlns:a16="http://schemas.microsoft.com/office/drawing/2014/main" id="{F7F85C6D-DFDB-4BDB-B4EA-72517395E3B3}"/>
              </a:ext>
            </a:extLst>
          </p:cNvPr>
          <p:cNvSpPr/>
          <p:nvPr/>
        </p:nvSpPr>
        <p:spPr>
          <a:xfrm>
            <a:off x="666904" y="5090924"/>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34" name="Полилиния: фигура 33">
            <a:extLst>
              <a:ext uri="{FF2B5EF4-FFF2-40B4-BE49-F238E27FC236}">
                <a16:creationId xmlns:a16="http://schemas.microsoft.com/office/drawing/2014/main" id="{9A36DFB4-C30F-43DB-B287-94B09CE5BCDC}"/>
              </a:ext>
            </a:extLst>
          </p:cNvPr>
          <p:cNvSpPr/>
          <p:nvPr/>
        </p:nvSpPr>
        <p:spPr>
          <a:xfrm>
            <a:off x="3285892" y="4832021"/>
            <a:ext cx="1188364" cy="1165878"/>
          </a:xfrm>
          <a:custGeom>
            <a:avLst/>
            <a:gdLst>
              <a:gd name="connsiteX0" fmla="*/ 347081 w 2964157"/>
              <a:gd name="connsiteY0" fmla="*/ 0 h 1609962"/>
              <a:gd name="connsiteX1" fmla="*/ 94833 w 2964157"/>
              <a:gd name="connsiteY1" fmla="*/ 220717 h 1609962"/>
              <a:gd name="connsiteX2" fmla="*/ 10750 w 2964157"/>
              <a:gd name="connsiteY2" fmla="*/ 462455 h 1609962"/>
              <a:gd name="connsiteX3" fmla="*/ 240 w 2964157"/>
              <a:gd name="connsiteY3" fmla="*/ 662151 h 1609962"/>
              <a:gd name="connsiteX4" fmla="*/ 42281 w 2964157"/>
              <a:gd name="connsiteY4" fmla="*/ 914400 h 1609962"/>
              <a:gd name="connsiteX5" fmla="*/ 94833 w 2964157"/>
              <a:gd name="connsiteY5" fmla="*/ 1008993 h 1609962"/>
              <a:gd name="connsiteX6" fmla="*/ 178915 w 2964157"/>
              <a:gd name="connsiteY6" fmla="*/ 1072055 h 1609962"/>
              <a:gd name="connsiteX7" fmla="*/ 241978 w 2964157"/>
              <a:gd name="connsiteY7" fmla="*/ 1082565 h 1609962"/>
              <a:gd name="connsiteX8" fmla="*/ 567798 w 2964157"/>
              <a:gd name="connsiteY8" fmla="*/ 1019503 h 1609962"/>
              <a:gd name="connsiteX9" fmla="*/ 662391 w 2964157"/>
              <a:gd name="connsiteY9" fmla="*/ 977462 h 1609962"/>
              <a:gd name="connsiteX10" fmla="*/ 725453 w 2964157"/>
              <a:gd name="connsiteY10" fmla="*/ 956441 h 1609962"/>
              <a:gd name="connsiteX11" fmla="*/ 767495 w 2964157"/>
              <a:gd name="connsiteY11" fmla="*/ 903889 h 1609962"/>
              <a:gd name="connsiteX12" fmla="*/ 851578 w 2964157"/>
              <a:gd name="connsiteY12" fmla="*/ 830317 h 1609962"/>
              <a:gd name="connsiteX13" fmla="*/ 925150 w 2964157"/>
              <a:gd name="connsiteY13" fmla="*/ 630620 h 1609962"/>
              <a:gd name="connsiteX14" fmla="*/ 988212 w 2964157"/>
              <a:gd name="connsiteY14" fmla="*/ 462455 h 1609962"/>
              <a:gd name="connsiteX15" fmla="*/ 998722 w 2964157"/>
              <a:gd name="connsiteY15" fmla="*/ 262758 h 1609962"/>
              <a:gd name="connsiteX16" fmla="*/ 1166888 w 2964157"/>
              <a:gd name="connsiteY16" fmla="*/ 231227 h 1609962"/>
              <a:gd name="connsiteX17" fmla="*/ 1471688 w 2964157"/>
              <a:gd name="connsiteY17" fmla="*/ 262758 h 1609962"/>
              <a:gd name="connsiteX18" fmla="*/ 1597812 w 2964157"/>
              <a:gd name="connsiteY18" fmla="*/ 294289 h 1609962"/>
              <a:gd name="connsiteX19" fmla="*/ 1839550 w 2964157"/>
              <a:gd name="connsiteY19" fmla="*/ 346841 h 1609962"/>
              <a:gd name="connsiteX20" fmla="*/ 2102309 w 2964157"/>
              <a:gd name="connsiteY20" fmla="*/ 483475 h 1609962"/>
              <a:gd name="connsiteX21" fmla="*/ 2133840 w 2964157"/>
              <a:gd name="connsiteY21" fmla="*/ 546537 h 1609962"/>
              <a:gd name="connsiteX22" fmla="*/ 2154860 w 2964157"/>
              <a:gd name="connsiteY22" fmla="*/ 578069 h 1609962"/>
              <a:gd name="connsiteX23" fmla="*/ 2165371 w 2964157"/>
              <a:gd name="connsiteY23" fmla="*/ 683172 h 1609962"/>
              <a:gd name="connsiteX24" fmla="*/ 2144350 w 2964157"/>
              <a:gd name="connsiteY24" fmla="*/ 882869 h 1609962"/>
              <a:gd name="connsiteX25" fmla="*/ 2070778 w 2964157"/>
              <a:gd name="connsiteY25" fmla="*/ 977462 h 1609962"/>
              <a:gd name="connsiteX26" fmla="*/ 1902612 w 2964157"/>
              <a:gd name="connsiteY26" fmla="*/ 1135117 h 1609962"/>
              <a:gd name="connsiteX27" fmla="*/ 1850060 w 2964157"/>
              <a:gd name="connsiteY27" fmla="*/ 1177158 h 1609962"/>
              <a:gd name="connsiteX28" fmla="*/ 1734447 w 2964157"/>
              <a:gd name="connsiteY28" fmla="*/ 1208689 h 1609962"/>
              <a:gd name="connsiteX29" fmla="*/ 1692405 w 2964157"/>
              <a:gd name="connsiteY29" fmla="*/ 1219200 h 1609962"/>
              <a:gd name="connsiteX30" fmla="*/ 1461178 w 2964157"/>
              <a:gd name="connsiteY30" fmla="*/ 1208689 h 1609962"/>
              <a:gd name="connsiteX31" fmla="*/ 914640 w 2964157"/>
              <a:gd name="connsiteY31" fmla="*/ 1334813 h 1609962"/>
              <a:gd name="connsiteX32" fmla="*/ 851578 w 2964157"/>
              <a:gd name="connsiteY32" fmla="*/ 1471448 h 1609962"/>
              <a:gd name="connsiteX33" fmla="*/ 841067 w 2964157"/>
              <a:gd name="connsiteY33" fmla="*/ 1524000 h 1609962"/>
              <a:gd name="connsiteX34" fmla="*/ 925150 w 2964157"/>
              <a:gd name="connsiteY34" fmla="*/ 1597572 h 1609962"/>
              <a:gd name="connsiteX35" fmla="*/ 1040764 w 2964157"/>
              <a:gd name="connsiteY35" fmla="*/ 1608082 h 1609962"/>
              <a:gd name="connsiteX36" fmla="*/ 1356074 w 2964157"/>
              <a:gd name="connsiteY36" fmla="*/ 1566041 h 1609962"/>
              <a:gd name="connsiteX37" fmla="*/ 1503219 w 2964157"/>
              <a:gd name="connsiteY37" fmla="*/ 1502979 h 1609962"/>
              <a:gd name="connsiteX38" fmla="*/ 1860571 w 2964157"/>
              <a:gd name="connsiteY38" fmla="*/ 1355834 h 1609962"/>
              <a:gd name="connsiteX39" fmla="*/ 2123329 w 2964157"/>
              <a:gd name="connsiteY39" fmla="*/ 1334813 h 1609962"/>
              <a:gd name="connsiteX40" fmla="*/ 2575274 w 2964157"/>
              <a:gd name="connsiteY40" fmla="*/ 1324303 h 1609962"/>
              <a:gd name="connsiteX41" fmla="*/ 2827522 w 2964157"/>
              <a:gd name="connsiteY41" fmla="*/ 1271751 h 1609962"/>
              <a:gd name="connsiteX42" fmla="*/ 2838033 w 2964157"/>
              <a:gd name="connsiteY42" fmla="*/ 1198179 h 1609962"/>
              <a:gd name="connsiteX43" fmla="*/ 2901095 w 2964157"/>
              <a:gd name="connsiteY43" fmla="*/ 1145627 h 1609962"/>
              <a:gd name="connsiteX44" fmla="*/ 2964157 w 2964157"/>
              <a:gd name="connsiteY44" fmla="*/ 1051034 h 1609962"/>
              <a:gd name="connsiteX45" fmla="*/ 2953647 w 2964157"/>
              <a:gd name="connsiteY45" fmla="*/ 893379 h 1609962"/>
              <a:gd name="connsiteX46" fmla="*/ 2827522 w 2964157"/>
              <a:gd name="connsiteY46" fmla="*/ 651641 h 1609962"/>
              <a:gd name="connsiteX47" fmla="*/ 2806502 w 2964157"/>
              <a:gd name="connsiteY47" fmla="*/ 578069 h 1609962"/>
              <a:gd name="connsiteX48" fmla="*/ 2743440 w 2964157"/>
              <a:gd name="connsiteY48" fmla="*/ 504496 h 1609962"/>
              <a:gd name="connsiteX49" fmla="*/ 2701398 w 2964157"/>
              <a:gd name="connsiteY49" fmla="*/ 462455 h 1609962"/>
              <a:gd name="connsiteX50" fmla="*/ 2669867 w 2964157"/>
              <a:gd name="connsiteY50" fmla="*/ 420413 h 1609962"/>
              <a:gd name="connsiteX51" fmla="*/ 2585784 w 2964157"/>
              <a:gd name="connsiteY51" fmla="*/ 346841 h 1609962"/>
              <a:gd name="connsiteX52" fmla="*/ 2522722 w 2964157"/>
              <a:gd name="connsiteY52" fmla="*/ 262758 h 1609962"/>
              <a:gd name="connsiteX53" fmla="*/ 2449150 w 2964157"/>
              <a:gd name="connsiteY53" fmla="*/ 178675 h 1609962"/>
              <a:gd name="connsiteX54" fmla="*/ 2280984 w 2964157"/>
              <a:gd name="connsiteY54" fmla="*/ 63062 h 1609962"/>
              <a:gd name="connsiteX55" fmla="*/ 2186391 w 2964157"/>
              <a:gd name="connsiteY55" fmla="*/ 31531 h 1609962"/>
              <a:gd name="connsiteX56" fmla="*/ 2154860 w 2964157"/>
              <a:gd name="connsiteY56" fmla="*/ 10510 h 16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64157" h="1609962">
                <a:moveTo>
                  <a:pt x="347081" y="0"/>
                </a:moveTo>
                <a:cubicBezTo>
                  <a:pt x="252065" y="63343"/>
                  <a:pt x="153803" y="114571"/>
                  <a:pt x="94833" y="220717"/>
                </a:cubicBezTo>
                <a:cubicBezTo>
                  <a:pt x="53401" y="295295"/>
                  <a:pt x="38778" y="381876"/>
                  <a:pt x="10750" y="462455"/>
                </a:cubicBezTo>
                <a:cubicBezTo>
                  <a:pt x="7247" y="529020"/>
                  <a:pt x="-1561" y="595518"/>
                  <a:pt x="240" y="662151"/>
                </a:cubicBezTo>
                <a:cubicBezTo>
                  <a:pt x="1964" y="725924"/>
                  <a:pt x="8789" y="842631"/>
                  <a:pt x="42281" y="914400"/>
                </a:cubicBezTo>
                <a:cubicBezTo>
                  <a:pt x="57535" y="947086"/>
                  <a:pt x="71210" y="981735"/>
                  <a:pt x="94833" y="1008993"/>
                </a:cubicBezTo>
                <a:cubicBezTo>
                  <a:pt x="117778" y="1035468"/>
                  <a:pt x="147579" y="1056387"/>
                  <a:pt x="178915" y="1072055"/>
                </a:cubicBezTo>
                <a:cubicBezTo>
                  <a:pt x="197976" y="1081585"/>
                  <a:pt x="220957" y="1079062"/>
                  <a:pt x="241978" y="1082565"/>
                </a:cubicBezTo>
                <a:cubicBezTo>
                  <a:pt x="350585" y="1061544"/>
                  <a:pt x="460479" y="1046333"/>
                  <a:pt x="567798" y="1019503"/>
                </a:cubicBezTo>
                <a:cubicBezTo>
                  <a:pt x="601273" y="1011134"/>
                  <a:pt x="630354" y="990277"/>
                  <a:pt x="662391" y="977462"/>
                </a:cubicBezTo>
                <a:cubicBezTo>
                  <a:pt x="682964" y="969233"/>
                  <a:pt x="704432" y="963448"/>
                  <a:pt x="725453" y="956441"/>
                </a:cubicBezTo>
                <a:cubicBezTo>
                  <a:pt x="739467" y="938924"/>
                  <a:pt x="751632" y="919752"/>
                  <a:pt x="767495" y="903889"/>
                </a:cubicBezTo>
                <a:cubicBezTo>
                  <a:pt x="793829" y="877555"/>
                  <a:pt x="829233" y="860111"/>
                  <a:pt x="851578" y="830317"/>
                </a:cubicBezTo>
                <a:cubicBezTo>
                  <a:pt x="886117" y="784266"/>
                  <a:pt x="907405" y="681885"/>
                  <a:pt x="925150" y="630620"/>
                </a:cubicBezTo>
                <a:cubicBezTo>
                  <a:pt x="944733" y="574047"/>
                  <a:pt x="988212" y="462455"/>
                  <a:pt x="988212" y="462455"/>
                </a:cubicBezTo>
                <a:cubicBezTo>
                  <a:pt x="991715" y="395889"/>
                  <a:pt x="957964" y="315503"/>
                  <a:pt x="998722" y="262758"/>
                </a:cubicBezTo>
                <a:cubicBezTo>
                  <a:pt x="1033594" y="217629"/>
                  <a:pt x="1109856" y="231227"/>
                  <a:pt x="1166888" y="231227"/>
                </a:cubicBezTo>
                <a:cubicBezTo>
                  <a:pt x="1269030" y="231227"/>
                  <a:pt x="1370088" y="252248"/>
                  <a:pt x="1471688" y="262758"/>
                </a:cubicBezTo>
                <a:cubicBezTo>
                  <a:pt x="1513729" y="273268"/>
                  <a:pt x="1555566" y="284633"/>
                  <a:pt x="1597812" y="294289"/>
                </a:cubicBezTo>
                <a:cubicBezTo>
                  <a:pt x="1678200" y="312664"/>
                  <a:pt x="1762339" y="317887"/>
                  <a:pt x="1839550" y="346841"/>
                </a:cubicBezTo>
                <a:cubicBezTo>
                  <a:pt x="1931985" y="381504"/>
                  <a:pt x="2014723" y="437930"/>
                  <a:pt x="2102309" y="483475"/>
                </a:cubicBezTo>
                <a:cubicBezTo>
                  <a:pt x="2112819" y="504496"/>
                  <a:pt x="2122427" y="525993"/>
                  <a:pt x="2133840" y="546537"/>
                </a:cubicBezTo>
                <a:cubicBezTo>
                  <a:pt x="2139975" y="557579"/>
                  <a:pt x="2152020" y="565760"/>
                  <a:pt x="2154860" y="578069"/>
                </a:cubicBezTo>
                <a:cubicBezTo>
                  <a:pt x="2162777" y="612376"/>
                  <a:pt x="2161867" y="648138"/>
                  <a:pt x="2165371" y="683172"/>
                </a:cubicBezTo>
                <a:cubicBezTo>
                  <a:pt x="2158364" y="749738"/>
                  <a:pt x="2164832" y="819146"/>
                  <a:pt x="2144350" y="882869"/>
                </a:cubicBezTo>
                <a:cubicBezTo>
                  <a:pt x="2132126" y="920898"/>
                  <a:pt x="2098416" y="948622"/>
                  <a:pt x="2070778" y="977462"/>
                </a:cubicBezTo>
                <a:cubicBezTo>
                  <a:pt x="2017614" y="1032937"/>
                  <a:pt x="1959589" y="1083566"/>
                  <a:pt x="1902612" y="1135117"/>
                </a:cubicBezTo>
                <a:cubicBezTo>
                  <a:pt x="1885977" y="1150168"/>
                  <a:pt x="1869754" y="1166416"/>
                  <a:pt x="1850060" y="1177158"/>
                </a:cubicBezTo>
                <a:cubicBezTo>
                  <a:pt x="1816220" y="1195616"/>
                  <a:pt x="1771504" y="1200454"/>
                  <a:pt x="1734447" y="1208689"/>
                </a:cubicBezTo>
                <a:cubicBezTo>
                  <a:pt x="1720346" y="1211823"/>
                  <a:pt x="1706419" y="1215696"/>
                  <a:pt x="1692405" y="1219200"/>
                </a:cubicBezTo>
                <a:cubicBezTo>
                  <a:pt x="1615329" y="1215696"/>
                  <a:pt x="1538192" y="1204022"/>
                  <a:pt x="1461178" y="1208689"/>
                </a:cubicBezTo>
                <a:cubicBezTo>
                  <a:pt x="1206293" y="1224136"/>
                  <a:pt x="1056770" y="1168994"/>
                  <a:pt x="914640" y="1334813"/>
                </a:cubicBezTo>
                <a:cubicBezTo>
                  <a:pt x="884160" y="1370373"/>
                  <a:pt x="863836" y="1426500"/>
                  <a:pt x="851578" y="1471448"/>
                </a:cubicBezTo>
                <a:cubicBezTo>
                  <a:pt x="846878" y="1488683"/>
                  <a:pt x="844571" y="1506483"/>
                  <a:pt x="841067" y="1524000"/>
                </a:cubicBezTo>
                <a:cubicBezTo>
                  <a:pt x="869095" y="1548524"/>
                  <a:pt x="890826" y="1583120"/>
                  <a:pt x="925150" y="1597572"/>
                </a:cubicBezTo>
                <a:cubicBezTo>
                  <a:pt x="960815" y="1612588"/>
                  <a:pt x="1002170" y="1610906"/>
                  <a:pt x="1040764" y="1608082"/>
                </a:cubicBezTo>
                <a:cubicBezTo>
                  <a:pt x="1146515" y="1600344"/>
                  <a:pt x="1250971" y="1580055"/>
                  <a:pt x="1356074" y="1566041"/>
                </a:cubicBezTo>
                <a:lnTo>
                  <a:pt x="1503219" y="1502979"/>
                </a:lnTo>
                <a:cubicBezTo>
                  <a:pt x="1641726" y="1441420"/>
                  <a:pt x="1565268" y="1414893"/>
                  <a:pt x="1860571" y="1355834"/>
                </a:cubicBezTo>
                <a:cubicBezTo>
                  <a:pt x="1975615" y="1332826"/>
                  <a:pt x="1920026" y="1341267"/>
                  <a:pt x="2123329" y="1334813"/>
                </a:cubicBezTo>
                <a:lnTo>
                  <a:pt x="2575274" y="1324303"/>
                </a:lnTo>
                <a:cubicBezTo>
                  <a:pt x="2659357" y="1306786"/>
                  <a:pt x="2750092" y="1308917"/>
                  <a:pt x="2827522" y="1271751"/>
                </a:cubicBezTo>
                <a:cubicBezTo>
                  <a:pt x="2849855" y="1261031"/>
                  <a:pt x="2828832" y="1221180"/>
                  <a:pt x="2838033" y="1198179"/>
                </a:cubicBezTo>
                <a:cubicBezTo>
                  <a:pt x="2847245" y="1175150"/>
                  <a:pt x="2883755" y="1160077"/>
                  <a:pt x="2901095" y="1145627"/>
                </a:cubicBezTo>
                <a:cubicBezTo>
                  <a:pt x="2942366" y="1111234"/>
                  <a:pt x="2936854" y="1105640"/>
                  <a:pt x="2964157" y="1051034"/>
                </a:cubicBezTo>
                <a:cubicBezTo>
                  <a:pt x="2960654" y="998482"/>
                  <a:pt x="2967218" y="944269"/>
                  <a:pt x="2953647" y="893379"/>
                </a:cubicBezTo>
                <a:cubicBezTo>
                  <a:pt x="2931542" y="810485"/>
                  <a:pt x="2873511" y="725223"/>
                  <a:pt x="2827522" y="651641"/>
                </a:cubicBezTo>
                <a:cubicBezTo>
                  <a:pt x="2820515" y="627117"/>
                  <a:pt x="2819156" y="600214"/>
                  <a:pt x="2806502" y="578069"/>
                </a:cubicBezTo>
                <a:cubicBezTo>
                  <a:pt x="2790477" y="550024"/>
                  <a:pt x="2765168" y="528396"/>
                  <a:pt x="2743440" y="504496"/>
                </a:cubicBezTo>
                <a:cubicBezTo>
                  <a:pt x="2730109" y="489831"/>
                  <a:pt x="2714449" y="477370"/>
                  <a:pt x="2701398" y="462455"/>
                </a:cubicBezTo>
                <a:cubicBezTo>
                  <a:pt x="2689863" y="449272"/>
                  <a:pt x="2682254" y="432800"/>
                  <a:pt x="2669867" y="420413"/>
                </a:cubicBezTo>
                <a:cubicBezTo>
                  <a:pt x="2643533" y="394079"/>
                  <a:pt x="2612118" y="373175"/>
                  <a:pt x="2585784" y="346841"/>
                </a:cubicBezTo>
                <a:cubicBezTo>
                  <a:pt x="2517750" y="278807"/>
                  <a:pt x="2566380" y="316118"/>
                  <a:pt x="2522722" y="262758"/>
                </a:cubicBezTo>
                <a:cubicBezTo>
                  <a:pt x="2499139" y="233934"/>
                  <a:pt x="2475484" y="205009"/>
                  <a:pt x="2449150" y="178675"/>
                </a:cubicBezTo>
                <a:cubicBezTo>
                  <a:pt x="2417429" y="146954"/>
                  <a:pt x="2300475" y="69559"/>
                  <a:pt x="2280984" y="63062"/>
                </a:cubicBezTo>
                <a:lnTo>
                  <a:pt x="2186391" y="31531"/>
                </a:lnTo>
                <a:lnTo>
                  <a:pt x="2154860" y="10510"/>
                </a:lnTo>
              </a:path>
            </a:pathLst>
          </a:custGeom>
          <a:ln>
            <a:solidFill>
              <a:srgbClr val="7030A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ru-RU"/>
          </a:p>
        </p:txBody>
      </p:sp>
      <p:sp>
        <p:nvSpPr>
          <p:cNvPr id="38" name="Равнобедренный треугольник 37">
            <a:extLst>
              <a:ext uri="{FF2B5EF4-FFF2-40B4-BE49-F238E27FC236}">
                <a16:creationId xmlns:a16="http://schemas.microsoft.com/office/drawing/2014/main" id="{D7A8BEE5-7CD8-48D6-B3CE-ED2C4270FA22}"/>
              </a:ext>
            </a:extLst>
          </p:cNvPr>
          <p:cNvSpPr/>
          <p:nvPr/>
        </p:nvSpPr>
        <p:spPr>
          <a:xfrm>
            <a:off x="10194999" y="2370577"/>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39" name="Овал 38">
            <a:extLst>
              <a:ext uri="{FF2B5EF4-FFF2-40B4-BE49-F238E27FC236}">
                <a16:creationId xmlns:a16="http://schemas.microsoft.com/office/drawing/2014/main" id="{BFD92797-E2C6-4FB4-8461-D8C2B3648A28}"/>
              </a:ext>
            </a:extLst>
          </p:cNvPr>
          <p:cNvSpPr/>
          <p:nvPr/>
        </p:nvSpPr>
        <p:spPr>
          <a:xfrm>
            <a:off x="6711093" y="2178578"/>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40" name="Прямоугольник 39">
            <a:extLst>
              <a:ext uri="{FF2B5EF4-FFF2-40B4-BE49-F238E27FC236}">
                <a16:creationId xmlns:a16="http://schemas.microsoft.com/office/drawing/2014/main" id="{0A0BF691-933C-47F0-B126-B3BA2EBBB026}"/>
              </a:ext>
            </a:extLst>
          </p:cNvPr>
          <p:cNvSpPr/>
          <p:nvPr/>
        </p:nvSpPr>
        <p:spPr>
          <a:xfrm>
            <a:off x="8184232" y="4762055"/>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3" name="Прямоугольник: скругленные углы 2">
            <a:extLst>
              <a:ext uri="{FF2B5EF4-FFF2-40B4-BE49-F238E27FC236}">
                <a16:creationId xmlns:a16="http://schemas.microsoft.com/office/drawing/2014/main" id="{FC6177CD-DE7F-45EB-B24C-3C8B85C99B55}"/>
              </a:ext>
            </a:extLst>
          </p:cNvPr>
          <p:cNvSpPr/>
          <p:nvPr/>
        </p:nvSpPr>
        <p:spPr>
          <a:xfrm>
            <a:off x="7010049" y="3790874"/>
            <a:ext cx="696706" cy="64807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 name="Трапеция 4">
            <a:extLst>
              <a:ext uri="{FF2B5EF4-FFF2-40B4-BE49-F238E27FC236}">
                <a16:creationId xmlns:a16="http://schemas.microsoft.com/office/drawing/2014/main" id="{2D55ABAB-2006-4215-ABFE-E63BADC3AFDB}"/>
              </a:ext>
            </a:extLst>
          </p:cNvPr>
          <p:cNvSpPr/>
          <p:nvPr/>
        </p:nvSpPr>
        <p:spPr>
          <a:xfrm>
            <a:off x="9684494" y="3885814"/>
            <a:ext cx="1039671" cy="722293"/>
          </a:xfrm>
          <a:prstGeom prst="trapezoi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ru-RU"/>
          </a:p>
        </p:txBody>
      </p:sp>
      <p:sp>
        <p:nvSpPr>
          <p:cNvPr id="43" name="Овал 42">
            <a:extLst>
              <a:ext uri="{FF2B5EF4-FFF2-40B4-BE49-F238E27FC236}">
                <a16:creationId xmlns:a16="http://schemas.microsoft.com/office/drawing/2014/main" id="{3B68D573-058A-4A15-BDCE-A68136128EAB}"/>
              </a:ext>
            </a:extLst>
          </p:cNvPr>
          <p:cNvSpPr/>
          <p:nvPr/>
        </p:nvSpPr>
        <p:spPr>
          <a:xfrm>
            <a:off x="1568779" y="4611165"/>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Овал 43">
            <a:extLst>
              <a:ext uri="{FF2B5EF4-FFF2-40B4-BE49-F238E27FC236}">
                <a16:creationId xmlns:a16="http://schemas.microsoft.com/office/drawing/2014/main" id="{C1895854-D197-4871-B115-988171958797}"/>
              </a:ext>
            </a:extLst>
          </p:cNvPr>
          <p:cNvSpPr/>
          <p:nvPr/>
        </p:nvSpPr>
        <p:spPr>
          <a:xfrm>
            <a:off x="1229463" y="3347213"/>
            <a:ext cx="288000" cy="28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46" name="Овал 45">
            <a:extLst>
              <a:ext uri="{FF2B5EF4-FFF2-40B4-BE49-F238E27FC236}">
                <a16:creationId xmlns:a16="http://schemas.microsoft.com/office/drawing/2014/main" id="{F026BBEE-350D-47BF-B52A-6C475C3BD154}"/>
              </a:ext>
            </a:extLst>
          </p:cNvPr>
          <p:cNvSpPr/>
          <p:nvPr/>
        </p:nvSpPr>
        <p:spPr>
          <a:xfrm>
            <a:off x="1894442" y="3059213"/>
            <a:ext cx="288000" cy="288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47" name="Овал 46">
            <a:extLst>
              <a:ext uri="{FF2B5EF4-FFF2-40B4-BE49-F238E27FC236}">
                <a16:creationId xmlns:a16="http://schemas.microsoft.com/office/drawing/2014/main" id="{1F855EAD-4375-4F2B-A3D7-4F025E3A5F46}"/>
              </a:ext>
            </a:extLst>
          </p:cNvPr>
          <p:cNvSpPr/>
          <p:nvPr/>
        </p:nvSpPr>
        <p:spPr>
          <a:xfrm>
            <a:off x="2240544" y="4017331"/>
            <a:ext cx="288000" cy="288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48" name="Трапеция 47">
            <a:extLst>
              <a:ext uri="{FF2B5EF4-FFF2-40B4-BE49-F238E27FC236}">
                <a16:creationId xmlns:a16="http://schemas.microsoft.com/office/drawing/2014/main" id="{A96A566F-7850-4182-8C68-6A3139C28162}"/>
              </a:ext>
            </a:extLst>
          </p:cNvPr>
          <p:cNvSpPr/>
          <p:nvPr/>
        </p:nvSpPr>
        <p:spPr>
          <a:xfrm>
            <a:off x="2907596" y="2591979"/>
            <a:ext cx="1039671" cy="722293"/>
          </a:xfrm>
          <a:prstGeom prst="trapezoi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ru-RU"/>
          </a:p>
        </p:txBody>
      </p:sp>
      <p:sp>
        <p:nvSpPr>
          <p:cNvPr id="53" name="Овал 52">
            <a:extLst>
              <a:ext uri="{FF2B5EF4-FFF2-40B4-BE49-F238E27FC236}">
                <a16:creationId xmlns:a16="http://schemas.microsoft.com/office/drawing/2014/main" id="{437CAC93-941E-40DD-8FAA-AF4B8204CA0B}"/>
              </a:ext>
            </a:extLst>
          </p:cNvPr>
          <p:cNvSpPr/>
          <p:nvPr/>
        </p:nvSpPr>
        <p:spPr>
          <a:xfrm>
            <a:off x="2964909" y="3965367"/>
            <a:ext cx="288000" cy="288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54" name="Овал 53">
            <a:extLst>
              <a:ext uri="{FF2B5EF4-FFF2-40B4-BE49-F238E27FC236}">
                <a16:creationId xmlns:a16="http://schemas.microsoft.com/office/drawing/2014/main" id="{B20D886F-CFC6-4E12-9FF2-90B9F1F90ED3}"/>
              </a:ext>
            </a:extLst>
          </p:cNvPr>
          <p:cNvSpPr/>
          <p:nvPr/>
        </p:nvSpPr>
        <p:spPr>
          <a:xfrm>
            <a:off x="9540494" y="3028641"/>
            <a:ext cx="288000" cy="288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b="1" dirty="0"/>
          </a:p>
        </p:txBody>
      </p:sp>
      <p:sp>
        <p:nvSpPr>
          <p:cNvPr id="55" name="Овал 54">
            <a:extLst>
              <a:ext uri="{FF2B5EF4-FFF2-40B4-BE49-F238E27FC236}">
                <a16:creationId xmlns:a16="http://schemas.microsoft.com/office/drawing/2014/main" id="{58DD69C6-2BDA-46D2-B8A6-F8A15B913D83}"/>
              </a:ext>
            </a:extLst>
          </p:cNvPr>
          <p:cNvSpPr/>
          <p:nvPr/>
        </p:nvSpPr>
        <p:spPr>
          <a:xfrm>
            <a:off x="8029293" y="3667957"/>
            <a:ext cx="288000" cy="288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56" name="Овал 55">
            <a:extLst>
              <a:ext uri="{FF2B5EF4-FFF2-40B4-BE49-F238E27FC236}">
                <a16:creationId xmlns:a16="http://schemas.microsoft.com/office/drawing/2014/main" id="{072A1ACE-4FD6-4BBF-9841-0BE6F2A00E62}"/>
              </a:ext>
            </a:extLst>
          </p:cNvPr>
          <p:cNvSpPr/>
          <p:nvPr/>
        </p:nvSpPr>
        <p:spPr>
          <a:xfrm>
            <a:off x="7715830" y="2781565"/>
            <a:ext cx="288000" cy="28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7" name="Овал 56">
            <a:extLst>
              <a:ext uri="{FF2B5EF4-FFF2-40B4-BE49-F238E27FC236}">
                <a16:creationId xmlns:a16="http://schemas.microsoft.com/office/drawing/2014/main" id="{E37A321F-B869-4288-A515-1CB689D5E265}"/>
              </a:ext>
            </a:extLst>
          </p:cNvPr>
          <p:cNvSpPr/>
          <p:nvPr/>
        </p:nvSpPr>
        <p:spPr>
          <a:xfrm>
            <a:off x="9013617" y="3625762"/>
            <a:ext cx="288000" cy="288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58" name="Овал 57">
            <a:extLst>
              <a:ext uri="{FF2B5EF4-FFF2-40B4-BE49-F238E27FC236}">
                <a16:creationId xmlns:a16="http://schemas.microsoft.com/office/drawing/2014/main" id="{A1DF3C0F-3169-4868-90F4-1AEFDDBABD6C}"/>
              </a:ext>
            </a:extLst>
          </p:cNvPr>
          <p:cNvSpPr/>
          <p:nvPr/>
        </p:nvSpPr>
        <p:spPr>
          <a:xfrm>
            <a:off x="8442606" y="411491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16331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animBg="1"/>
      <p:bldP spid="31" grpId="0" animBg="1"/>
      <p:bldP spid="32" grpId="0" animBg="1"/>
      <p:bldP spid="34" grpId="0" animBg="1"/>
      <p:bldP spid="38" grpId="0" animBg="1"/>
      <p:bldP spid="39" grpId="0" animBg="1"/>
      <p:bldP spid="40" grpId="0" animBg="1"/>
      <p:bldP spid="3" grpId="0" animBg="1"/>
      <p:bldP spid="5" grpId="0" animBg="1"/>
      <p:bldP spid="43" grpId="0" animBg="1"/>
      <p:bldP spid="44" grpId="0" animBg="1"/>
      <p:bldP spid="46" grpId="0" animBg="1"/>
      <p:bldP spid="47" grpId="0" animBg="1"/>
      <p:bldP spid="48" grpId="0" animBg="1"/>
      <p:bldP spid="53" grpId="0" animBg="1"/>
      <p:bldP spid="54" grpId="0" animBg="1"/>
      <p:bldP spid="55" grpId="0" animBg="1"/>
      <p:bldP spid="56" grpId="0" animBg="1"/>
      <p:bldP spid="57" grpId="0" animBg="1"/>
      <p:bldP spid="5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48636" y="121638"/>
            <a:ext cx="8496944" cy="1309331"/>
          </a:xfrm>
        </p:spPr>
        <p:txBody>
          <a:bodyPr>
            <a:normAutofit fontScale="90000"/>
          </a:bodyPr>
          <a:lstStyle/>
          <a:p>
            <a:r>
              <a:rPr lang="ru-RU" sz="3200" b="1" dirty="0">
                <a:solidFill>
                  <a:schemeClr val="bg1"/>
                </a:solidFill>
                <a:latin typeface="-apple-system"/>
              </a:rPr>
              <a:t>Вариационные Авто-</a:t>
            </a:r>
            <a:r>
              <a:rPr lang="ru-RU" sz="3200" b="1" dirty="0" err="1">
                <a:solidFill>
                  <a:schemeClr val="bg1"/>
                </a:solidFill>
                <a:latin typeface="-apple-system"/>
              </a:rPr>
              <a:t>Энкодеры</a:t>
            </a:r>
            <a:br>
              <a:rPr lang="ru-RU" sz="3200" b="1" dirty="0">
                <a:solidFill>
                  <a:schemeClr val="bg1"/>
                </a:solidFill>
                <a:latin typeface="-apple-system"/>
              </a:rPr>
            </a:br>
            <a:br>
              <a:rPr lang="en-US" sz="3200" b="1" dirty="0">
                <a:solidFill>
                  <a:schemeClr val="bg1"/>
                </a:solidFill>
                <a:latin typeface="-apple-system"/>
              </a:rPr>
            </a:br>
            <a:r>
              <a:rPr lang="ru-RU" sz="3200" dirty="0">
                <a:solidFill>
                  <a:schemeClr val="bg1"/>
                </a:solidFill>
                <a:latin typeface="-apple-system"/>
              </a:rPr>
              <a:t>Что дает «регуляризация» Скрытого Распределения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7" name="Равнобедренный треугольник 26">
            <a:extLst>
              <a:ext uri="{FF2B5EF4-FFF2-40B4-BE49-F238E27FC236}">
                <a16:creationId xmlns:a16="http://schemas.microsoft.com/office/drawing/2014/main" id="{CEBB87FC-6CEF-4E3E-B849-1288DF535026}"/>
              </a:ext>
            </a:extLst>
          </p:cNvPr>
          <p:cNvSpPr/>
          <p:nvPr/>
        </p:nvSpPr>
        <p:spPr>
          <a:xfrm>
            <a:off x="4510927" y="2921373"/>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E9DEB8E5-ECDD-455E-BB76-3F52CB7B78FE}"/>
              </a:ext>
            </a:extLst>
          </p:cNvPr>
          <p:cNvSpPr/>
          <p:nvPr/>
        </p:nvSpPr>
        <p:spPr>
          <a:xfrm>
            <a:off x="825605" y="2366015"/>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32" name="Прямоугольник 31">
            <a:extLst>
              <a:ext uri="{FF2B5EF4-FFF2-40B4-BE49-F238E27FC236}">
                <a16:creationId xmlns:a16="http://schemas.microsoft.com/office/drawing/2014/main" id="{F7F85C6D-DFDB-4BDB-B4EA-72517395E3B3}"/>
              </a:ext>
            </a:extLst>
          </p:cNvPr>
          <p:cNvSpPr/>
          <p:nvPr/>
        </p:nvSpPr>
        <p:spPr>
          <a:xfrm>
            <a:off x="1017970" y="5286687"/>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34" name="Полилиния: фигура 33">
            <a:extLst>
              <a:ext uri="{FF2B5EF4-FFF2-40B4-BE49-F238E27FC236}">
                <a16:creationId xmlns:a16="http://schemas.microsoft.com/office/drawing/2014/main" id="{9A36DFB4-C30F-43DB-B287-94B09CE5BCDC}"/>
              </a:ext>
            </a:extLst>
          </p:cNvPr>
          <p:cNvSpPr/>
          <p:nvPr/>
        </p:nvSpPr>
        <p:spPr>
          <a:xfrm>
            <a:off x="2732377" y="3582548"/>
            <a:ext cx="483398" cy="687911"/>
          </a:xfrm>
          <a:custGeom>
            <a:avLst/>
            <a:gdLst>
              <a:gd name="connsiteX0" fmla="*/ 347081 w 2964157"/>
              <a:gd name="connsiteY0" fmla="*/ 0 h 1609962"/>
              <a:gd name="connsiteX1" fmla="*/ 94833 w 2964157"/>
              <a:gd name="connsiteY1" fmla="*/ 220717 h 1609962"/>
              <a:gd name="connsiteX2" fmla="*/ 10750 w 2964157"/>
              <a:gd name="connsiteY2" fmla="*/ 462455 h 1609962"/>
              <a:gd name="connsiteX3" fmla="*/ 240 w 2964157"/>
              <a:gd name="connsiteY3" fmla="*/ 662151 h 1609962"/>
              <a:gd name="connsiteX4" fmla="*/ 42281 w 2964157"/>
              <a:gd name="connsiteY4" fmla="*/ 914400 h 1609962"/>
              <a:gd name="connsiteX5" fmla="*/ 94833 w 2964157"/>
              <a:gd name="connsiteY5" fmla="*/ 1008993 h 1609962"/>
              <a:gd name="connsiteX6" fmla="*/ 178915 w 2964157"/>
              <a:gd name="connsiteY6" fmla="*/ 1072055 h 1609962"/>
              <a:gd name="connsiteX7" fmla="*/ 241978 w 2964157"/>
              <a:gd name="connsiteY7" fmla="*/ 1082565 h 1609962"/>
              <a:gd name="connsiteX8" fmla="*/ 567798 w 2964157"/>
              <a:gd name="connsiteY8" fmla="*/ 1019503 h 1609962"/>
              <a:gd name="connsiteX9" fmla="*/ 662391 w 2964157"/>
              <a:gd name="connsiteY9" fmla="*/ 977462 h 1609962"/>
              <a:gd name="connsiteX10" fmla="*/ 725453 w 2964157"/>
              <a:gd name="connsiteY10" fmla="*/ 956441 h 1609962"/>
              <a:gd name="connsiteX11" fmla="*/ 767495 w 2964157"/>
              <a:gd name="connsiteY11" fmla="*/ 903889 h 1609962"/>
              <a:gd name="connsiteX12" fmla="*/ 851578 w 2964157"/>
              <a:gd name="connsiteY12" fmla="*/ 830317 h 1609962"/>
              <a:gd name="connsiteX13" fmla="*/ 925150 w 2964157"/>
              <a:gd name="connsiteY13" fmla="*/ 630620 h 1609962"/>
              <a:gd name="connsiteX14" fmla="*/ 988212 w 2964157"/>
              <a:gd name="connsiteY14" fmla="*/ 462455 h 1609962"/>
              <a:gd name="connsiteX15" fmla="*/ 998722 w 2964157"/>
              <a:gd name="connsiteY15" fmla="*/ 262758 h 1609962"/>
              <a:gd name="connsiteX16" fmla="*/ 1166888 w 2964157"/>
              <a:gd name="connsiteY16" fmla="*/ 231227 h 1609962"/>
              <a:gd name="connsiteX17" fmla="*/ 1471688 w 2964157"/>
              <a:gd name="connsiteY17" fmla="*/ 262758 h 1609962"/>
              <a:gd name="connsiteX18" fmla="*/ 1597812 w 2964157"/>
              <a:gd name="connsiteY18" fmla="*/ 294289 h 1609962"/>
              <a:gd name="connsiteX19" fmla="*/ 1839550 w 2964157"/>
              <a:gd name="connsiteY19" fmla="*/ 346841 h 1609962"/>
              <a:gd name="connsiteX20" fmla="*/ 2102309 w 2964157"/>
              <a:gd name="connsiteY20" fmla="*/ 483475 h 1609962"/>
              <a:gd name="connsiteX21" fmla="*/ 2133840 w 2964157"/>
              <a:gd name="connsiteY21" fmla="*/ 546537 h 1609962"/>
              <a:gd name="connsiteX22" fmla="*/ 2154860 w 2964157"/>
              <a:gd name="connsiteY22" fmla="*/ 578069 h 1609962"/>
              <a:gd name="connsiteX23" fmla="*/ 2165371 w 2964157"/>
              <a:gd name="connsiteY23" fmla="*/ 683172 h 1609962"/>
              <a:gd name="connsiteX24" fmla="*/ 2144350 w 2964157"/>
              <a:gd name="connsiteY24" fmla="*/ 882869 h 1609962"/>
              <a:gd name="connsiteX25" fmla="*/ 2070778 w 2964157"/>
              <a:gd name="connsiteY25" fmla="*/ 977462 h 1609962"/>
              <a:gd name="connsiteX26" fmla="*/ 1902612 w 2964157"/>
              <a:gd name="connsiteY26" fmla="*/ 1135117 h 1609962"/>
              <a:gd name="connsiteX27" fmla="*/ 1850060 w 2964157"/>
              <a:gd name="connsiteY27" fmla="*/ 1177158 h 1609962"/>
              <a:gd name="connsiteX28" fmla="*/ 1734447 w 2964157"/>
              <a:gd name="connsiteY28" fmla="*/ 1208689 h 1609962"/>
              <a:gd name="connsiteX29" fmla="*/ 1692405 w 2964157"/>
              <a:gd name="connsiteY29" fmla="*/ 1219200 h 1609962"/>
              <a:gd name="connsiteX30" fmla="*/ 1461178 w 2964157"/>
              <a:gd name="connsiteY30" fmla="*/ 1208689 h 1609962"/>
              <a:gd name="connsiteX31" fmla="*/ 914640 w 2964157"/>
              <a:gd name="connsiteY31" fmla="*/ 1334813 h 1609962"/>
              <a:gd name="connsiteX32" fmla="*/ 851578 w 2964157"/>
              <a:gd name="connsiteY32" fmla="*/ 1471448 h 1609962"/>
              <a:gd name="connsiteX33" fmla="*/ 841067 w 2964157"/>
              <a:gd name="connsiteY33" fmla="*/ 1524000 h 1609962"/>
              <a:gd name="connsiteX34" fmla="*/ 925150 w 2964157"/>
              <a:gd name="connsiteY34" fmla="*/ 1597572 h 1609962"/>
              <a:gd name="connsiteX35" fmla="*/ 1040764 w 2964157"/>
              <a:gd name="connsiteY35" fmla="*/ 1608082 h 1609962"/>
              <a:gd name="connsiteX36" fmla="*/ 1356074 w 2964157"/>
              <a:gd name="connsiteY36" fmla="*/ 1566041 h 1609962"/>
              <a:gd name="connsiteX37" fmla="*/ 1503219 w 2964157"/>
              <a:gd name="connsiteY37" fmla="*/ 1502979 h 1609962"/>
              <a:gd name="connsiteX38" fmla="*/ 1860571 w 2964157"/>
              <a:gd name="connsiteY38" fmla="*/ 1355834 h 1609962"/>
              <a:gd name="connsiteX39" fmla="*/ 2123329 w 2964157"/>
              <a:gd name="connsiteY39" fmla="*/ 1334813 h 1609962"/>
              <a:gd name="connsiteX40" fmla="*/ 2575274 w 2964157"/>
              <a:gd name="connsiteY40" fmla="*/ 1324303 h 1609962"/>
              <a:gd name="connsiteX41" fmla="*/ 2827522 w 2964157"/>
              <a:gd name="connsiteY41" fmla="*/ 1271751 h 1609962"/>
              <a:gd name="connsiteX42" fmla="*/ 2838033 w 2964157"/>
              <a:gd name="connsiteY42" fmla="*/ 1198179 h 1609962"/>
              <a:gd name="connsiteX43" fmla="*/ 2901095 w 2964157"/>
              <a:gd name="connsiteY43" fmla="*/ 1145627 h 1609962"/>
              <a:gd name="connsiteX44" fmla="*/ 2964157 w 2964157"/>
              <a:gd name="connsiteY44" fmla="*/ 1051034 h 1609962"/>
              <a:gd name="connsiteX45" fmla="*/ 2953647 w 2964157"/>
              <a:gd name="connsiteY45" fmla="*/ 893379 h 1609962"/>
              <a:gd name="connsiteX46" fmla="*/ 2827522 w 2964157"/>
              <a:gd name="connsiteY46" fmla="*/ 651641 h 1609962"/>
              <a:gd name="connsiteX47" fmla="*/ 2806502 w 2964157"/>
              <a:gd name="connsiteY47" fmla="*/ 578069 h 1609962"/>
              <a:gd name="connsiteX48" fmla="*/ 2743440 w 2964157"/>
              <a:gd name="connsiteY48" fmla="*/ 504496 h 1609962"/>
              <a:gd name="connsiteX49" fmla="*/ 2701398 w 2964157"/>
              <a:gd name="connsiteY49" fmla="*/ 462455 h 1609962"/>
              <a:gd name="connsiteX50" fmla="*/ 2669867 w 2964157"/>
              <a:gd name="connsiteY50" fmla="*/ 420413 h 1609962"/>
              <a:gd name="connsiteX51" fmla="*/ 2585784 w 2964157"/>
              <a:gd name="connsiteY51" fmla="*/ 346841 h 1609962"/>
              <a:gd name="connsiteX52" fmla="*/ 2522722 w 2964157"/>
              <a:gd name="connsiteY52" fmla="*/ 262758 h 1609962"/>
              <a:gd name="connsiteX53" fmla="*/ 2449150 w 2964157"/>
              <a:gd name="connsiteY53" fmla="*/ 178675 h 1609962"/>
              <a:gd name="connsiteX54" fmla="*/ 2280984 w 2964157"/>
              <a:gd name="connsiteY54" fmla="*/ 63062 h 1609962"/>
              <a:gd name="connsiteX55" fmla="*/ 2186391 w 2964157"/>
              <a:gd name="connsiteY55" fmla="*/ 31531 h 1609962"/>
              <a:gd name="connsiteX56" fmla="*/ 2154860 w 2964157"/>
              <a:gd name="connsiteY56" fmla="*/ 10510 h 16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64157" h="1609962">
                <a:moveTo>
                  <a:pt x="347081" y="0"/>
                </a:moveTo>
                <a:cubicBezTo>
                  <a:pt x="252065" y="63343"/>
                  <a:pt x="153803" y="114571"/>
                  <a:pt x="94833" y="220717"/>
                </a:cubicBezTo>
                <a:cubicBezTo>
                  <a:pt x="53401" y="295295"/>
                  <a:pt x="38778" y="381876"/>
                  <a:pt x="10750" y="462455"/>
                </a:cubicBezTo>
                <a:cubicBezTo>
                  <a:pt x="7247" y="529020"/>
                  <a:pt x="-1561" y="595518"/>
                  <a:pt x="240" y="662151"/>
                </a:cubicBezTo>
                <a:cubicBezTo>
                  <a:pt x="1964" y="725924"/>
                  <a:pt x="8789" y="842631"/>
                  <a:pt x="42281" y="914400"/>
                </a:cubicBezTo>
                <a:cubicBezTo>
                  <a:pt x="57535" y="947086"/>
                  <a:pt x="71210" y="981735"/>
                  <a:pt x="94833" y="1008993"/>
                </a:cubicBezTo>
                <a:cubicBezTo>
                  <a:pt x="117778" y="1035468"/>
                  <a:pt x="147579" y="1056387"/>
                  <a:pt x="178915" y="1072055"/>
                </a:cubicBezTo>
                <a:cubicBezTo>
                  <a:pt x="197976" y="1081585"/>
                  <a:pt x="220957" y="1079062"/>
                  <a:pt x="241978" y="1082565"/>
                </a:cubicBezTo>
                <a:cubicBezTo>
                  <a:pt x="350585" y="1061544"/>
                  <a:pt x="460479" y="1046333"/>
                  <a:pt x="567798" y="1019503"/>
                </a:cubicBezTo>
                <a:cubicBezTo>
                  <a:pt x="601273" y="1011134"/>
                  <a:pt x="630354" y="990277"/>
                  <a:pt x="662391" y="977462"/>
                </a:cubicBezTo>
                <a:cubicBezTo>
                  <a:pt x="682964" y="969233"/>
                  <a:pt x="704432" y="963448"/>
                  <a:pt x="725453" y="956441"/>
                </a:cubicBezTo>
                <a:cubicBezTo>
                  <a:pt x="739467" y="938924"/>
                  <a:pt x="751632" y="919752"/>
                  <a:pt x="767495" y="903889"/>
                </a:cubicBezTo>
                <a:cubicBezTo>
                  <a:pt x="793829" y="877555"/>
                  <a:pt x="829233" y="860111"/>
                  <a:pt x="851578" y="830317"/>
                </a:cubicBezTo>
                <a:cubicBezTo>
                  <a:pt x="886117" y="784266"/>
                  <a:pt x="907405" y="681885"/>
                  <a:pt x="925150" y="630620"/>
                </a:cubicBezTo>
                <a:cubicBezTo>
                  <a:pt x="944733" y="574047"/>
                  <a:pt x="988212" y="462455"/>
                  <a:pt x="988212" y="462455"/>
                </a:cubicBezTo>
                <a:cubicBezTo>
                  <a:pt x="991715" y="395889"/>
                  <a:pt x="957964" y="315503"/>
                  <a:pt x="998722" y="262758"/>
                </a:cubicBezTo>
                <a:cubicBezTo>
                  <a:pt x="1033594" y="217629"/>
                  <a:pt x="1109856" y="231227"/>
                  <a:pt x="1166888" y="231227"/>
                </a:cubicBezTo>
                <a:cubicBezTo>
                  <a:pt x="1269030" y="231227"/>
                  <a:pt x="1370088" y="252248"/>
                  <a:pt x="1471688" y="262758"/>
                </a:cubicBezTo>
                <a:cubicBezTo>
                  <a:pt x="1513729" y="273268"/>
                  <a:pt x="1555566" y="284633"/>
                  <a:pt x="1597812" y="294289"/>
                </a:cubicBezTo>
                <a:cubicBezTo>
                  <a:pt x="1678200" y="312664"/>
                  <a:pt x="1762339" y="317887"/>
                  <a:pt x="1839550" y="346841"/>
                </a:cubicBezTo>
                <a:cubicBezTo>
                  <a:pt x="1931985" y="381504"/>
                  <a:pt x="2014723" y="437930"/>
                  <a:pt x="2102309" y="483475"/>
                </a:cubicBezTo>
                <a:cubicBezTo>
                  <a:pt x="2112819" y="504496"/>
                  <a:pt x="2122427" y="525993"/>
                  <a:pt x="2133840" y="546537"/>
                </a:cubicBezTo>
                <a:cubicBezTo>
                  <a:pt x="2139975" y="557579"/>
                  <a:pt x="2152020" y="565760"/>
                  <a:pt x="2154860" y="578069"/>
                </a:cubicBezTo>
                <a:cubicBezTo>
                  <a:pt x="2162777" y="612376"/>
                  <a:pt x="2161867" y="648138"/>
                  <a:pt x="2165371" y="683172"/>
                </a:cubicBezTo>
                <a:cubicBezTo>
                  <a:pt x="2158364" y="749738"/>
                  <a:pt x="2164832" y="819146"/>
                  <a:pt x="2144350" y="882869"/>
                </a:cubicBezTo>
                <a:cubicBezTo>
                  <a:pt x="2132126" y="920898"/>
                  <a:pt x="2098416" y="948622"/>
                  <a:pt x="2070778" y="977462"/>
                </a:cubicBezTo>
                <a:cubicBezTo>
                  <a:pt x="2017614" y="1032937"/>
                  <a:pt x="1959589" y="1083566"/>
                  <a:pt x="1902612" y="1135117"/>
                </a:cubicBezTo>
                <a:cubicBezTo>
                  <a:pt x="1885977" y="1150168"/>
                  <a:pt x="1869754" y="1166416"/>
                  <a:pt x="1850060" y="1177158"/>
                </a:cubicBezTo>
                <a:cubicBezTo>
                  <a:pt x="1816220" y="1195616"/>
                  <a:pt x="1771504" y="1200454"/>
                  <a:pt x="1734447" y="1208689"/>
                </a:cubicBezTo>
                <a:cubicBezTo>
                  <a:pt x="1720346" y="1211823"/>
                  <a:pt x="1706419" y="1215696"/>
                  <a:pt x="1692405" y="1219200"/>
                </a:cubicBezTo>
                <a:cubicBezTo>
                  <a:pt x="1615329" y="1215696"/>
                  <a:pt x="1538192" y="1204022"/>
                  <a:pt x="1461178" y="1208689"/>
                </a:cubicBezTo>
                <a:cubicBezTo>
                  <a:pt x="1206293" y="1224136"/>
                  <a:pt x="1056770" y="1168994"/>
                  <a:pt x="914640" y="1334813"/>
                </a:cubicBezTo>
                <a:cubicBezTo>
                  <a:pt x="884160" y="1370373"/>
                  <a:pt x="863836" y="1426500"/>
                  <a:pt x="851578" y="1471448"/>
                </a:cubicBezTo>
                <a:cubicBezTo>
                  <a:pt x="846878" y="1488683"/>
                  <a:pt x="844571" y="1506483"/>
                  <a:pt x="841067" y="1524000"/>
                </a:cubicBezTo>
                <a:cubicBezTo>
                  <a:pt x="869095" y="1548524"/>
                  <a:pt x="890826" y="1583120"/>
                  <a:pt x="925150" y="1597572"/>
                </a:cubicBezTo>
                <a:cubicBezTo>
                  <a:pt x="960815" y="1612588"/>
                  <a:pt x="1002170" y="1610906"/>
                  <a:pt x="1040764" y="1608082"/>
                </a:cubicBezTo>
                <a:cubicBezTo>
                  <a:pt x="1146515" y="1600344"/>
                  <a:pt x="1250971" y="1580055"/>
                  <a:pt x="1356074" y="1566041"/>
                </a:cubicBezTo>
                <a:lnTo>
                  <a:pt x="1503219" y="1502979"/>
                </a:lnTo>
                <a:cubicBezTo>
                  <a:pt x="1641726" y="1441420"/>
                  <a:pt x="1565268" y="1414893"/>
                  <a:pt x="1860571" y="1355834"/>
                </a:cubicBezTo>
                <a:cubicBezTo>
                  <a:pt x="1975615" y="1332826"/>
                  <a:pt x="1920026" y="1341267"/>
                  <a:pt x="2123329" y="1334813"/>
                </a:cubicBezTo>
                <a:lnTo>
                  <a:pt x="2575274" y="1324303"/>
                </a:lnTo>
                <a:cubicBezTo>
                  <a:pt x="2659357" y="1306786"/>
                  <a:pt x="2750092" y="1308917"/>
                  <a:pt x="2827522" y="1271751"/>
                </a:cubicBezTo>
                <a:cubicBezTo>
                  <a:pt x="2849855" y="1261031"/>
                  <a:pt x="2828832" y="1221180"/>
                  <a:pt x="2838033" y="1198179"/>
                </a:cubicBezTo>
                <a:cubicBezTo>
                  <a:pt x="2847245" y="1175150"/>
                  <a:pt x="2883755" y="1160077"/>
                  <a:pt x="2901095" y="1145627"/>
                </a:cubicBezTo>
                <a:cubicBezTo>
                  <a:pt x="2942366" y="1111234"/>
                  <a:pt x="2936854" y="1105640"/>
                  <a:pt x="2964157" y="1051034"/>
                </a:cubicBezTo>
                <a:cubicBezTo>
                  <a:pt x="2960654" y="998482"/>
                  <a:pt x="2967218" y="944269"/>
                  <a:pt x="2953647" y="893379"/>
                </a:cubicBezTo>
                <a:cubicBezTo>
                  <a:pt x="2931542" y="810485"/>
                  <a:pt x="2873511" y="725223"/>
                  <a:pt x="2827522" y="651641"/>
                </a:cubicBezTo>
                <a:cubicBezTo>
                  <a:pt x="2820515" y="627117"/>
                  <a:pt x="2819156" y="600214"/>
                  <a:pt x="2806502" y="578069"/>
                </a:cubicBezTo>
                <a:cubicBezTo>
                  <a:pt x="2790477" y="550024"/>
                  <a:pt x="2765168" y="528396"/>
                  <a:pt x="2743440" y="504496"/>
                </a:cubicBezTo>
                <a:cubicBezTo>
                  <a:pt x="2730109" y="489831"/>
                  <a:pt x="2714449" y="477370"/>
                  <a:pt x="2701398" y="462455"/>
                </a:cubicBezTo>
                <a:cubicBezTo>
                  <a:pt x="2689863" y="449272"/>
                  <a:pt x="2682254" y="432800"/>
                  <a:pt x="2669867" y="420413"/>
                </a:cubicBezTo>
                <a:cubicBezTo>
                  <a:pt x="2643533" y="394079"/>
                  <a:pt x="2612118" y="373175"/>
                  <a:pt x="2585784" y="346841"/>
                </a:cubicBezTo>
                <a:cubicBezTo>
                  <a:pt x="2517750" y="278807"/>
                  <a:pt x="2566380" y="316118"/>
                  <a:pt x="2522722" y="262758"/>
                </a:cubicBezTo>
                <a:cubicBezTo>
                  <a:pt x="2499139" y="233934"/>
                  <a:pt x="2475484" y="205009"/>
                  <a:pt x="2449150" y="178675"/>
                </a:cubicBezTo>
                <a:cubicBezTo>
                  <a:pt x="2417429" y="146954"/>
                  <a:pt x="2300475" y="69559"/>
                  <a:pt x="2280984" y="63062"/>
                </a:cubicBezTo>
                <a:lnTo>
                  <a:pt x="2186391" y="31531"/>
                </a:lnTo>
                <a:lnTo>
                  <a:pt x="2154860" y="10510"/>
                </a:lnTo>
              </a:path>
            </a:pathLst>
          </a:custGeom>
          <a:ln>
            <a:solidFill>
              <a:srgbClr val="7030A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ru-RU"/>
          </a:p>
        </p:txBody>
      </p:sp>
      <p:sp>
        <p:nvSpPr>
          <p:cNvPr id="38" name="Равнобедренный треугольник 37">
            <a:extLst>
              <a:ext uri="{FF2B5EF4-FFF2-40B4-BE49-F238E27FC236}">
                <a16:creationId xmlns:a16="http://schemas.microsoft.com/office/drawing/2014/main" id="{D7A8BEE5-7CD8-48D6-B3CE-ED2C4270FA22}"/>
              </a:ext>
            </a:extLst>
          </p:cNvPr>
          <p:cNvSpPr/>
          <p:nvPr/>
        </p:nvSpPr>
        <p:spPr>
          <a:xfrm>
            <a:off x="10307694" y="2481757"/>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39" name="Овал 38">
            <a:extLst>
              <a:ext uri="{FF2B5EF4-FFF2-40B4-BE49-F238E27FC236}">
                <a16:creationId xmlns:a16="http://schemas.microsoft.com/office/drawing/2014/main" id="{BFD92797-E2C6-4FB4-8461-D8C2B3648A28}"/>
              </a:ext>
            </a:extLst>
          </p:cNvPr>
          <p:cNvSpPr/>
          <p:nvPr/>
        </p:nvSpPr>
        <p:spPr>
          <a:xfrm>
            <a:off x="6569396" y="2709969"/>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40" name="Прямоугольник 39">
            <a:extLst>
              <a:ext uri="{FF2B5EF4-FFF2-40B4-BE49-F238E27FC236}">
                <a16:creationId xmlns:a16="http://schemas.microsoft.com/office/drawing/2014/main" id="{0A0BF691-933C-47F0-B126-B3BA2EBBB026}"/>
              </a:ext>
            </a:extLst>
          </p:cNvPr>
          <p:cNvSpPr/>
          <p:nvPr/>
        </p:nvSpPr>
        <p:spPr>
          <a:xfrm>
            <a:off x="8383671" y="5056110"/>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43" name="Овал 42">
            <a:extLst>
              <a:ext uri="{FF2B5EF4-FFF2-40B4-BE49-F238E27FC236}">
                <a16:creationId xmlns:a16="http://schemas.microsoft.com/office/drawing/2014/main" id="{3B68D573-058A-4A15-BDCE-A68136128EAB}"/>
              </a:ext>
            </a:extLst>
          </p:cNvPr>
          <p:cNvSpPr/>
          <p:nvPr/>
        </p:nvSpPr>
        <p:spPr>
          <a:xfrm>
            <a:off x="1832307" y="4410214"/>
            <a:ext cx="926821" cy="86153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44" name="Овал 43">
            <a:extLst>
              <a:ext uri="{FF2B5EF4-FFF2-40B4-BE49-F238E27FC236}">
                <a16:creationId xmlns:a16="http://schemas.microsoft.com/office/drawing/2014/main" id="{C1895854-D197-4871-B115-988171958797}"/>
              </a:ext>
            </a:extLst>
          </p:cNvPr>
          <p:cNvSpPr/>
          <p:nvPr/>
        </p:nvSpPr>
        <p:spPr>
          <a:xfrm>
            <a:off x="1427344" y="2948031"/>
            <a:ext cx="984383" cy="86153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53" name="Овал 52">
            <a:extLst>
              <a:ext uri="{FF2B5EF4-FFF2-40B4-BE49-F238E27FC236}">
                <a16:creationId xmlns:a16="http://schemas.microsoft.com/office/drawing/2014/main" id="{437CAC93-941E-40DD-8FAA-AF4B8204CA0B}"/>
              </a:ext>
            </a:extLst>
          </p:cNvPr>
          <p:cNvSpPr/>
          <p:nvPr/>
        </p:nvSpPr>
        <p:spPr>
          <a:xfrm>
            <a:off x="3215775" y="2696523"/>
            <a:ext cx="974503" cy="97271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a:p>
        </p:txBody>
      </p:sp>
      <p:sp>
        <p:nvSpPr>
          <p:cNvPr id="54" name="Овал 53">
            <a:extLst>
              <a:ext uri="{FF2B5EF4-FFF2-40B4-BE49-F238E27FC236}">
                <a16:creationId xmlns:a16="http://schemas.microsoft.com/office/drawing/2014/main" id="{B20D886F-CFC6-4E12-9FF2-90B9F1F90ED3}"/>
              </a:ext>
            </a:extLst>
          </p:cNvPr>
          <p:cNvSpPr/>
          <p:nvPr/>
        </p:nvSpPr>
        <p:spPr>
          <a:xfrm>
            <a:off x="8714239" y="2782318"/>
            <a:ext cx="1332498" cy="1287627"/>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b="1" dirty="0"/>
          </a:p>
        </p:txBody>
      </p:sp>
      <p:sp>
        <p:nvSpPr>
          <p:cNvPr id="56" name="Овал 55">
            <a:extLst>
              <a:ext uri="{FF2B5EF4-FFF2-40B4-BE49-F238E27FC236}">
                <a16:creationId xmlns:a16="http://schemas.microsoft.com/office/drawing/2014/main" id="{072A1ACE-4FD6-4BBF-9841-0BE6F2A00E62}"/>
              </a:ext>
            </a:extLst>
          </p:cNvPr>
          <p:cNvSpPr/>
          <p:nvPr/>
        </p:nvSpPr>
        <p:spPr>
          <a:xfrm>
            <a:off x="7550433" y="2709969"/>
            <a:ext cx="1332498" cy="1174392"/>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58" name="Овал 57">
            <a:extLst>
              <a:ext uri="{FF2B5EF4-FFF2-40B4-BE49-F238E27FC236}">
                <a16:creationId xmlns:a16="http://schemas.microsoft.com/office/drawing/2014/main" id="{A1DF3C0F-3169-4868-90F4-1AEFDDBABD6C}"/>
              </a:ext>
            </a:extLst>
          </p:cNvPr>
          <p:cNvSpPr/>
          <p:nvPr/>
        </p:nvSpPr>
        <p:spPr>
          <a:xfrm>
            <a:off x="8077462" y="3639052"/>
            <a:ext cx="1332498" cy="130933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28" name="Трапеция 27">
            <a:extLst>
              <a:ext uri="{FF2B5EF4-FFF2-40B4-BE49-F238E27FC236}">
                <a16:creationId xmlns:a16="http://schemas.microsoft.com/office/drawing/2014/main" id="{47B453B7-5216-4738-B5BC-DDA63B81569F}"/>
              </a:ext>
            </a:extLst>
          </p:cNvPr>
          <p:cNvSpPr/>
          <p:nvPr/>
        </p:nvSpPr>
        <p:spPr>
          <a:xfrm>
            <a:off x="10046737" y="4220455"/>
            <a:ext cx="1039671" cy="722293"/>
          </a:xfrm>
          <a:prstGeom prst="trapezoi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ru-RU"/>
          </a:p>
        </p:txBody>
      </p:sp>
      <p:sp>
        <p:nvSpPr>
          <p:cNvPr id="29" name="Овал 28">
            <a:extLst>
              <a:ext uri="{FF2B5EF4-FFF2-40B4-BE49-F238E27FC236}">
                <a16:creationId xmlns:a16="http://schemas.microsoft.com/office/drawing/2014/main" id="{3D259619-502A-4023-A6CA-D9CB52FB389E}"/>
              </a:ext>
            </a:extLst>
          </p:cNvPr>
          <p:cNvSpPr/>
          <p:nvPr/>
        </p:nvSpPr>
        <p:spPr>
          <a:xfrm>
            <a:off x="9095951" y="3672835"/>
            <a:ext cx="374028" cy="38564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30" name="Овал 29">
            <a:extLst>
              <a:ext uri="{FF2B5EF4-FFF2-40B4-BE49-F238E27FC236}">
                <a16:creationId xmlns:a16="http://schemas.microsoft.com/office/drawing/2014/main" id="{1DAAA22F-326A-4C49-A3BD-511F1D39AE15}"/>
              </a:ext>
            </a:extLst>
          </p:cNvPr>
          <p:cNvSpPr/>
          <p:nvPr/>
        </p:nvSpPr>
        <p:spPr>
          <a:xfrm>
            <a:off x="8187210" y="3819939"/>
            <a:ext cx="374028" cy="38564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sp>
        <p:nvSpPr>
          <p:cNvPr id="33" name="Прямоугольник: скругленные углы 32">
            <a:extLst>
              <a:ext uri="{FF2B5EF4-FFF2-40B4-BE49-F238E27FC236}">
                <a16:creationId xmlns:a16="http://schemas.microsoft.com/office/drawing/2014/main" id="{980BDF2F-7B82-4974-8130-E7501B08AB9A}"/>
              </a:ext>
            </a:extLst>
          </p:cNvPr>
          <p:cNvSpPr/>
          <p:nvPr/>
        </p:nvSpPr>
        <p:spPr>
          <a:xfrm>
            <a:off x="6853727" y="3971226"/>
            <a:ext cx="696706" cy="64807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5761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animBg="1"/>
      <p:bldP spid="31" grpId="0" animBg="1"/>
      <p:bldP spid="32" grpId="0" animBg="1"/>
      <p:bldP spid="34" grpId="0" animBg="1"/>
      <p:bldP spid="38" grpId="0" animBg="1"/>
      <p:bldP spid="39" grpId="0" animBg="1"/>
      <p:bldP spid="40" grpId="0" animBg="1"/>
      <p:bldP spid="43" grpId="0" animBg="1"/>
      <p:bldP spid="44" grpId="0" animBg="1"/>
      <p:bldP spid="53" grpId="0" animBg="1"/>
      <p:bldP spid="54" grpId="0" animBg="1"/>
      <p:bldP spid="56" grpId="0" animBg="1"/>
      <p:bldP spid="58" grpId="0" animBg="1"/>
      <p:bldP spid="28" grpId="0" animBg="1"/>
      <p:bldP spid="29" grpId="0" animBg="1"/>
      <p:bldP spid="30" grpId="0" animBg="1"/>
      <p:bldP spid="3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95354" y="-320278"/>
            <a:ext cx="7920880" cy="1309331"/>
          </a:xfrm>
        </p:spPr>
        <p:txBody>
          <a:bodyPr>
            <a:normAutofit/>
          </a:bodyPr>
          <a:lstStyle/>
          <a:p>
            <a:r>
              <a:rPr lang="ru-RU" sz="3200" b="1" dirty="0">
                <a:solidFill>
                  <a:schemeClr val="bg1"/>
                </a:solidFill>
                <a:latin typeface="-apple-system"/>
              </a:rPr>
              <a:t>Вариационные Авто-</a:t>
            </a:r>
            <a:r>
              <a:rPr lang="ru-RU" sz="3200" b="1" dirty="0" err="1">
                <a:solidFill>
                  <a:schemeClr val="bg1"/>
                </a:solidFill>
                <a:latin typeface="-apple-system"/>
              </a:rPr>
              <a:t>Энкодеры</a:t>
            </a:r>
            <a:endParaRPr lang="ru-RU" sz="3200"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4" name="Рисунок 3">
            <a:extLst>
              <a:ext uri="{FF2B5EF4-FFF2-40B4-BE49-F238E27FC236}">
                <a16:creationId xmlns:a16="http://schemas.microsoft.com/office/drawing/2014/main" id="{97F5A9DE-E3B6-4344-A080-0B3BA0E9C039}"/>
              </a:ext>
            </a:extLst>
          </p:cNvPr>
          <p:cNvPicPr>
            <a:picLocks noChangeAspect="1"/>
          </p:cNvPicPr>
          <p:nvPr/>
        </p:nvPicPr>
        <p:blipFill>
          <a:blip r:embed="rId4"/>
          <a:stretch>
            <a:fillRect/>
          </a:stretch>
        </p:blipFill>
        <p:spPr>
          <a:xfrm>
            <a:off x="105189" y="1714443"/>
            <a:ext cx="4568742" cy="2418746"/>
          </a:xfrm>
          <a:prstGeom prst="rect">
            <a:avLst/>
          </a:prstGeom>
        </p:spPr>
      </p:pic>
      <p:sp>
        <p:nvSpPr>
          <p:cNvPr id="5" name="Прямоугольник 4">
            <a:extLst>
              <a:ext uri="{FF2B5EF4-FFF2-40B4-BE49-F238E27FC236}">
                <a16:creationId xmlns:a16="http://schemas.microsoft.com/office/drawing/2014/main" id="{63AB152F-7830-41BD-8203-3D21712D72DA}"/>
              </a:ext>
            </a:extLst>
          </p:cNvPr>
          <p:cNvSpPr/>
          <p:nvPr/>
        </p:nvSpPr>
        <p:spPr>
          <a:xfrm>
            <a:off x="1447717" y="1315502"/>
            <a:ext cx="2404826" cy="400110"/>
          </a:xfrm>
          <a:prstGeom prst="rect">
            <a:avLst/>
          </a:prstGeom>
        </p:spPr>
        <p:txBody>
          <a:bodyPr wrap="none">
            <a:spAutoFit/>
          </a:bodyPr>
          <a:lstStyle/>
          <a:p>
            <a:pPr>
              <a:buFont typeface="Arial" panose="020B0604020202020204" pitchFamily="34" charset="0"/>
              <a:buChar char="•"/>
            </a:pPr>
            <a:r>
              <a:rPr lang="tr-TR" sz="2000" dirty="0">
                <a:solidFill>
                  <a:schemeClr val="bg1"/>
                </a:solidFill>
                <a:latin typeface="Verdana" panose="020B0604030504040204" pitchFamily="34" charset="0"/>
                <a:ea typeface="Verdana" panose="020B0604030504040204" pitchFamily="34" charset="0"/>
                <a:cs typeface="Verdana" panose="020B0604030504040204" pitchFamily="34" charset="0"/>
              </a:rPr>
              <a:t>2-D latent space</a:t>
            </a:r>
            <a:endParaRPr lang="tr-TR" sz="2000" b="0" i="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6" name="Рисунок 5">
            <a:extLst>
              <a:ext uri="{FF2B5EF4-FFF2-40B4-BE49-F238E27FC236}">
                <a16:creationId xmlns:a16="http://schemas.microsoft.com/office/drawing/2014/main" id="{DE5B1CFA-20DD-47A0-B879-9EB2F2BA2A4E}"/>
              </a:ext>
            </a:extLst>
          </p:cNvPr>
          <p:cNvPicPr>
            <a:picLocks noChangeAspect="1"/>
          </p:cNvPicPr>
          <p:nvPr/>
        </p:nvPicPr>
        <p:blipFill>
          <a:blip r:embed="rId5"/>
          <a:stretch>
            <a:fillRect/>
          </a:stretch>
        </p:blipFill>
        <p:spPr>
          <a:xfrm>
            <a:off x="7536160" y="1726294"/>
            <a:ext cx="4568742" cy="2437463"/>
          </a:xfrm>
          <a:prstGeom prst="rect">
            <a:avLst/>
          </a:prstGeom>
        </p:spPr>
      </p:pic>
      <p:sp>
        <p:nvSpPr>
          <p:cNvPr id="24" name="Прямоугольник 23">
            <a:extLst>
              <a:ext uri="{FF2B5EF4-FFF2-40B4-BE49-F238E27FC236}">
                <a16:creationId xmlns:a16="http://schemas.microsoft.com/office/drawing/2014/main" id="{4E2BE402-3DE0-446D-83B9-E43497617413}"/>
              </a:ext>
            </a:extLst>
          </p:cNvPr>
          <p:cNvSpPr/>
          <p:nvPr/>
        </p:nvSpPr>
        <p:spPr>
          <a:xfrm>
            <a:off x="8618118" y="1314333"/>
            <a:ext cx="2404826" cy="400110"/>
          </a:xfrm>
          <a:prstGeom prst="rect">
            <a:avLst/>
          </a:prstGeom>
        </p:spPr>
        <p:txBody>
          <a:bodyPr wrap="none">
            <a:spAutoFit/>
          </a:bodyPr>
          <a:lstStyle/>
          <a:p>
            <a:pPr>
              <a:buFont typeface="Arial" panose="020B0604020202020204" pitchFamily="34" charset="0"/>
              <a:buChar char="•"/>
            </a:pP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5</a:t>
            </a:r>
            <a:r>
              <a:rPr lang="tr-TR" sz="2000" dirty="0">
                <a:solidFill>
                  <a:schemeClr val="bg1"/>
                </a:solidFill>
                <a:latin typeface="Verdana" panose="020B0604030504040204" pitchFamily="34" charset="0"/>
                <a:ea typeface="Verdana" panose="020B0604030504040204" pitchFamily="34" charset="0"/>
                <a:cs typeface="Verdana" panose="020B0604030504040204" pitchFamily="34" charset="0"/>
              </a:rPr>
              <a:t>-D latent space</a:t>
            </a:r>
            <a:endParaRPr lang="tr-TR" sz="2000" b="0" i="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7" name="Рисунок 6">
            <a:extLst>
              <a:ext uri="{FF2B5EF4-FFF2-40B4-BE49-F238E27FC236}">
                <a16:creationId xmlns:a16="http://schemas.microsoft.com/office/drawing/2014/main" id="{820A9B86-A0CD-4D9F-B284-37452A3FEE86}"/>
              </a:ext>
            </a:extLst>
          </p:cNvPr>
          <p:cNvPicPr>
            <a:picLocks noChangeAspect="1"/>
          </p:cNvPicPr>
          <p:nvPr/>
        </p:nvPicPr>
        <p:blipFill>
          <a:blip r:embed="rId6"/>
          <a:stretch>
            <a:fillRect/>
          </a:stretch>
        </p:blipFill>
        <p:spPr>
          <a:xfrm>
            <a:off x="3720134" y="4315792"/>
            <a:ext cx="4751731" cy="2542208"/>
          </a:xfrm>
          <a:prstGeom prst="rect">
            <a:avLst/>
          </a:prstGeom>
        </p:spPr>
      </p:pic>
      <p:sp>
        <p:nvSpPr>
          <p:cNvPr id="25" name="Прямоугольник 24">
            <a:extLst>
              <a:ext uri="{FF2B5EF4-FFF2-40B4-BE49-F238E27FC236}">
                <a16:creationId xmlns:a16="http://schemas.microsoft.com/office/drawing/2014/main" id="{47734E0C-B280-413B-B096-0F05FE5FCEFB}"/>
              </a:ext>
            </a:extLst>
          </p:cNvPr>
          <p:cNvSpPr/>
          <p:nvPr/>
        </p:nvSpPr>
        <p:spPr>
          <a:xfrm>
            <a:off x="4771628" y="3963702"/>
            <a:ext cx="2568332" cy="400110"/>
          </a:xfrm>
          <a:prstGeom prst="rect">
            <a:avLst/>
          </a:prstGeom>
        </p:spPr>
        <p:txBody>
          <a:bodyPr wrap="none">
            <a:spAutoFit/>
          </a:bodyPr>
          <a:lstStyle/>
          <a:p>
            <a:pPr>
              <a:buFont typeface="Arial" panose="020B0604020202020204" pitchFamily="34" charset="0"/>
              <a:buChar char="•"/>
            </a:pP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10</a:t>
            </a:r>
            <a:r>
              <a:rPr lang="tr-TR" sz="2000" dirty="0">
                <a:solidFill>
                  <a:schemeClr val="bg1"/>
                </a:solidFill>
                <a:latin typeface="Verdana" panose="020B0604030504040204" pitchFamily="34" charset="0"/>
                <a:ea typeface="Verdana" panose="020B0604030504040204" pitchFamily="34" charset="0"/>
                <a:cs typeface="Verdana" panose="020B0604030504040204" pitchFamily="34" charset="0"/>
              </a:rPr>
              <a:t>-D latent space</a:t>
            </a:r>
            <a:endParaRPr lang="tr-TR" sz="2000" b="0" i="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9" name="Прямоугольник 8">
            <a:extLst>
              <a:ext uri="{FF2B5EF4-FFF2-40B4-BE49-F238E27FC236}">
                <a16:creationId xmlns:a16="http://schemas.microsoft.com/office/drawing/2014/main" id="{AA71B4F8-C49E-424B-A6C2-090B6977C014}"/>
              </a:ext>
            </a:extLst>
          </p:cNvPr>
          <p:cNvSpPr/>
          <p:nvPr/>
        </p:nvSpPr>
        <p:spPr>
          <a:xfrm>
            <a:off x="263352" y="6052231"/>
            <a:ext cx="3240360" cy="646331"/>
          </a:xfrm>
          <a:prstGeom prst="rect">
            <a:avLst/>
          </a:prstGeom>
        </p:spPr>
        <p:txBody>
          <a:bodyPr wrap="square">
            <a:spAutoFit/>
          </a:bodyPr>
          <a:lstStyle/>
          <a:p>
            <a:r>
              <a:rPr lang="ru-RU" dirty="0">
                <a:solidFill>
                  <a:schemeClr val="bg1"/>
                </a:solidFill>
              </a:rPr>
              <a:t>https://github.com/ChengBinJin/VAE-Tensorflow</a:t>
            </a:r>
          </a:p>
        </p:txBody>
      </p:sp>
    </p:spTree>
    <p:extLst>
      <p:ext uri="{BB962C8B-B14F-4D97-AF65-F5344CB8AC3E}">
        <p14:creationId xmlns:p14="http://schemas.microsoft.com/office/powerpoint/2010/main" val="45136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 grpId="0"/>
      <p:bldP spid="24" grpId="0"/>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286898"/>
            <a:ext cx="7920880" cy="1309331"/>
          </a:xfrm>
        </p:spPr>
        <p:txBody>
          <a:bodyPr>
            <a:normAutofit/>
          </a:bodyPr>
          <a:lstStyle/>
          <a:p>
            <a:r>
              <a:rPr lang="ru-RU" sz="3200" b="1" dirty="0">
                <a:solidFill>
                  <a:schemeClr val="bg1"/>
                </a:solidFill>
                <a:latin typeface="-apple-system"/>
              </a:rPr>
              <a:t>Вариационные Авто-</a:t>
            </a:r>
            <a:r>
              <a:rPr lang="ru-RU" sz="3200" b="1" dirty="0" err="1">
                <a:solidFill>
                  <a:schemeClr val="bg1"/>
                </a:solidFill>
                <a:latin typeface="-apple-system"/>
              </a:rPr>
              <a:t>Энкодеры</a:t>
            </a:r>
            <a:endParaRPr lang="ru-RU" sz="3200"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Прямоугольник 8">
            <a:extLst>
              <a:ext uri="{FF2B5EF4-FFF2-40B4-BE49-F238E27FC236}">
                <a16:creationId xmlns:a16="http://schemas.microsoft.com/office/drawing/2014/main" id="{AA71B4F8-C49E-424B-A6C2-090B6977C014}"/>
              </a:ext>
            </a:extLst>
          </p:cNvPr>
          <p:cNvSpPr/>
          <p:nvPr/>
        </p:nvSpPr>
        <p:spPr>
          <a:xfrm>
            <a:off x="2711624" y="6297230"/>
            <a:ext cx="6120680" cy="369332"/>
          </a:xfrm>
          <a:prstGeom prst="rect">
            <a:avLst/>
          </a:prstGeom>
        </p:spPr>
        <p:txBody>
          <a:bodyPr wrap="square">
            <a:spAutoFit/>
          </a:bodyPr>
          <a:lstStyle/>
          <a:p>
            <a:r>
              <a:rPr lang="ru-RU" dirty="0">
                <a:solidFill>
                  <a:schemeClr val="bg1"/>
                </a:solidFill>
              </a:rPr>
              <a:t>https://github.com/ChengBinJin/VAE-Tensorflow</a:t>
            </a:r>
          </a:p>
        </p:txBody>
      </p:sp>
      <p:pic>
        <p:nvPicPr>
          <p:cNvPr id="3" name="Рисунок 2">
            <a:extLst>
              <a:ext uri="{FF2B5EF4-FFF2-40B4-BE49-F238E27FC236}">
                <a16:creationId xmlns:a16="http://schemas.microsoft.com/office/drawing/2014/main" id="{B2F3AE0F-6286-4E5D-BA13-03F573CE461E}"/>
              </a:ext>
            </a:extLst>
          </p:cNvPr>
          <p:cNvPicPr>
            <a:picLocks noChangeAspect="1"/>
          </p:cNvPicPr>
          <p:nvPr/>
        </p:nvPicPr>
        <p:blipFill>
          <a:blip r:embed="rId4"/>
          <a:stretch>
            <a:fillRect/>
          </a:stretch>
        </p:blipFill>
        <p:spPr>
          <a:xfrm>
            <a:off x="134193" y="2547136"/>
            <a:ext cx="5832648" cy="2153694"/>
          </a:xfrm>
          <a:prstGeom prst="rect">
            <a:avLst/>
          </a:prstGeom>
        </p:spPr>
      </p:pic>
      <p:pic>
        <p:nvPicPr>
          <p:cNvPr id="10" name="Рисунок 9">
            <a:extLst>
              <a:ext uri="{FF2B5EF4-FFF2-40B4-BE49-F238E27FC236}">
                <a16:creationId xmlns:a16="http://schemas.microsoft.com/office/drawing/2014/main" id="{3EEA6EBD-A3A3-4DBE-A82F-52820A61A0D9}"/>
              </a:ext>
            </a:extLst>
          </p:cNvPr>
          <p:cNvPicPr>
            <a:picLocks noChangeAspect="1"/>
          </p:cNvPicPr>
          <p:nvPr/>
        </p:nvPicPr>
        <p:blipFill>
          <a:blip r:embed="rId5"/>
          <a:stretch>
            <a:fillRect/>
          </a:stretch>
        </p:blipFill>
        <p:spPr>
          <a:xfrm>
            <a:off x="6225161" y="2290787"/>
            <a:ext cx="5623349" cy="2799935"/>
          </a:xfrm>
          <a:prstGeom prst="rect">
            <a:avLst/>
          </a:prstGeom>
        </p:spPr>
      </p:pic>
    </p:spTree>
    <p:extLst>
      <p:ext uri="{BB962C8B-B14F-4D97-AF65-F5344CB8AC3E}">
        <p14:creationId xmlns:p14="http://schemas.microsoft.com/office/powerpoint/2010/main" val="366006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63552" y="-254457"/>
            <a:ext cx="7920880" cy="1309331"/>
          </a:xfrm>
        </p:spPr>
        <p:txBody>
          <a:bodyPr>
            <a:normAutofit/>
          </a:bodyPr>
          <a:lstStyle/>
          <a:p>
            <a:r>
              <a:rPr lang="ru-RU" sz="3200" b="1" dirty="0">
                <a:solidFill>
                  <a:schemeClr val="bg1"/>
                </a:solidFill>
                <a:latin typeface="-apple-system"/>
              </a:rPr>
              <a:t>Сжатие Изображений</a:t>
            </a:r>
            <a:endParaRPr lang="ru-RU" sz="3200"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AA71B4F8-C49E-424B-A6C2-090B6977C014}"/>
              </a:ext>
            </a:extLst>
          </p:cNvPr>
          <p:cNvSpPr/>
          <p:nvPr/>
        </p:nvSpPr>
        <p:spPr>
          <a:xfrm>
            <a:off x="3935760" y="6359056"/>
            <a:ext cx="3744416" cy="369332"/>
          </a:xfrm>
          <a:prstGeom prst="rect">
            <a:avLst/>
          </a:prstGeom>
        </p:spPr>
        <p:txBody>
          <a:bodyPr wrap="square">
            <a:spAutoFit/>
          </a:bodyPr>
          <a:lstStyle/>
          <a:p>
            <a:r>
              <a:rPr lang="en-US" dirty="0">
                <a:solidFill>
                  <a:schemeClr val="bg1"/>
                </a:solidFill>
              </a:rPr>
              <a:t>https://arxiv.org/pdf/2003.02012.pdf</a:t>
            </a:r>
            <a:endParaRPr lang="ru-RU" dirty="0">
              <a:solidFill>
                <a:schemeClr val="bg1"/>
              </a:solidFill>
            </a:endParaRPr>
          </a:p>
        </p:txBody>
      </p:sp>
      <p:pic>
        <p:nvPicPr>
          <p:cNvPr id="13" name="Рисунок 12"/>
          <p:cNvPicPr>
            <a:picLocks noChangeAspect="1"/>
          </p:cNvPicPr>
          <p:nvPr/>
        </p:nvPicPr>
        <p:blipFill>
          <a:blip r:embed="rId4"/>
          <a:stretch>
            <a:fillRect/>
          </a:stretch>
        </p:blipFill>
        <p:spPr>
          <a:xfrm>
            <a:off x="2855640" y="2060848"/>
            <a:ext cx="5999149" cy="3600400"/>
          </a:xfrm>
          <a:prstGeom prst="rect">
            <a:avLst/>
          </a:prstGeom>
        </p:spPr>
      </p:pic>
      <p:sp>
        <p:nvSpPr>
          <p:cNvPr id="15" name="TextBox 14">
            <a:extLst>
              <a:ext uri="{FF2B5EF4-FFF2-40B4-BE49-F238E27FC236}">
                <a16:creationId xmlns:a16="http://schemas.microsoft.com/office/drawing/2014/main" id="{0EC0E4B9-080B-4964-BF34-1CCB89150D71}"/>
              </a:ext>
            </a:extLst>
          </p:cNvPr>
          <p:cNvSpPr txBox="1"/>
          <p:nvPr/>
        </p:nvSpPr>
        <p:spPr>
          <a:xfrm>
            <a:off x="1361474" y="5702512"/>
            <a:ext cx="9469052" cy="646331"/>
          </a:xfrm>
          <a:prstGeom prst="rect">
            <a:avLst/>
          </a:prstGeom>
          <a:noFill/>
        </p:spPr>
        <p:txBody>
          <a:bodyPr wrap="square">
            <a:spAutoFit/>
          </a:bodyPr>
          <a:lstStyle/>
          <a:p>
            <a:r>
              <a:rPr lang="tr-TR" b="0" i="0" dirty="0">
                <a:solidFill>
                  <a:schemeClr val="bg1"/>
                </a:solidFill>
                <a:effectLst/>
                <a:latin typeface="Arial" panose="020B0604020202020204" pitchFamily="34" charset="0"/>
              </a:rPr>
              <a:t>Cui, Ze, Jing Wang, Bo Bai, Tiansheng Guo, and Yihui Feng. "G-VAE: A continuously variable rate deep image compression framework." </a:t>
            </a:r>
            <a:r>
              <a:rPr lang="tr-TR" b="0" i="1" dirty="0">
                <a:solidFill>
                  <a:schemeClr val="bg1"/>
                </a:solidFill>
                <a:effectLst/>
                <a:latin typeface="Arial" panose="020B0604020202020204" pitchFamily="34" charset="0"/>
              </a:rPr>
              <a:t>arXiv preprint arXiv:2003.02012</a:t>
            </a:r>
            <a:r>
              <a:rPr lang="tr-TR" b="0" i="0" dirty="0">
                <a:solidFill>
                  <a:schemeClr val="bg1"/>
                </a:solidFill>
                <a:effectLst/>
                <a:latin typeface="Arial" panose="020B0604020202020204" pitchFamily="34" charset="0"/>
              </a:rPr>
              <a:t> (2020).</a:t>
            </a:r>
            <a:endParaRPr lang="ru-RU" dirty="0">
              <a:solidFill>
                <a:schemeClr val="bg1"/>
              </a:solidFill>
            </a:endParaRPr>
          </a:p>
        </p:txBody>
      </p:sp>
    </p:spTree>
    <p:extLst>
      <p:ext uri="{BB962C8B-B14F-4D97-AF65-F5344CB8AC3E}">
        <p14:creationId xmlns:p14="http://schemas.microsoft.com/office/powerpoint/2010/main" val="159699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24901"/>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Содержание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844824"/>
            <a:ext cx="9793088" cy="3539430"/>
          </a:xfrm>
          <a:prstGeom prst="rect">
            <a:avLst/>
          </a:prstGeom>
          <a:noFill/>
        </p:spPr>
        <p:txBody>
          <a:bodyPr wrap="square" rtlCol="0">
            <a:spAutoFit/>
          </a:bodyPr>
          <a:lstStyle/>
          <a:p>
            <a:r>
              <a:rPr lang="ru-RU" sz="2800" b="1" dirty="0">
                <a:solidFill>
                  <a:schemeClr val="bg1"/>
                </a:solidFill>
                <a:latin typeface="Verdana" panose="020B0604030504040204" pitchFamily="34" charset="0"/>
                <a:ea typeface="Verdana" panose="020B0604030504040204" pitchFamily="34" charset="0"/>
              </a:rPr>
              <a:t>Генеративные Модели</a:t>
            </a:r>
          </a:p>
          <a:p>
            <a:r>
              <a:rPr lang="ru-RU" sz="2800" dirty="0">
                <a:solidFill>
                  <a:schemeClr val="bg1"/>
                </a:solidFill>
                <a:latin typeface="Verdana" panose="020B0604030504040204" pitchFamily="34" charset="0"/>
                <a:ea typeface="Verdana" panose="020B0604030504040204" pitchFamily="34" charset="0"/>
              </a:rPr>
              <a:t>Диффузия</a:t>
            </a:r>
          </a:p>
          <a:p>
            <a:endParaRPr lang="en-US" sz="2800" dirty="0">
              <a:solidFill>
                <a:schemeClr val="bg1"/>
              </a:solidFill>
              <a:latin typeface="Verdana" panose="020B0604030504040204" pitchFamily="34" charset="0"/>
              <a:ea typeface="Verdana" panose="020B0604030504040204" pitchFamily="34" charset="0"/>
            </a:endParaRPr>
          </a:p>
          <a:p>
            <a:r>
              <a:rPr lang="ru-RU" sz="2800" dirty="0">
                <a:solidFill>
                  <a:srgbClr val="363636"/>
                </a:solidFill>
                <a:latin typeface="Verdana" panose="020B0604030504040204" pitchFamily="34" charset="0"/>
                <a:ea typeface="Verdana" panose="020B0604030504040204" pitchFamily="34" charset="0"/>
              </a:rPr>
              <a:t>Перенос Стиля</a:t>
            </a:r>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48975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228975"/>
            <a:ext cx="7920880" cy="1309331"/>
          </a:xfrm>
        </p:spPr>
        <p:txBody>
          <a:bodyPr>
            <a:normAutofit/>
          </a:bodyPr>
          <a:lstStyle/>
          <a:p>
            <a:r>
              <a:rPr lang="ru-RU" sz="3200" b="1" dirty="0">
                <a:solidFill>
                  <a:schemeClr val="bg1"/>
                </a:solidFill>
                <a:latin typeface="-apple-system"/>
              </a:rPr>
              <a:t>Про диффузии</a:t>
            </a:r>
            <a:endParaRPr lang="ru-RU" sz="3200"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4" name="Picture 2" descr="sd-pipeline">
            <a:extLst>
              <a:ext uri="{FF2B5EF4-FFF2-40B4-BE49-F238E27FC236}">
                <a16:creationId xmlns:a16="http://schemas.microsoft.com/office/drawing/2014/main" id="{970E5DE4-CCD2-EC3C-A2E3-C2BCE1D1B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7890" y="1307752"/>
            <a:ext cx="4148650" cy="5519572"/>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98FED888-E900-D5D6-3744-7AB3B547272C}"/>
              </a:ext>
            </a:extLst>
          </p:cNvPr>
          <p:cNvSpPr/>
          <p:nvPr/>
        </p:nvSpPr>
        <p:spPr>
          <a:xfrm>
            <a:off x="2676167" y="6488668"/>
            <a:ext cx="4408323" cy="369332"/>
          </a:xfrm>
          <a:prstGeom prst="rect">
            <a:avLst/>
          </a:prstGeom>
        </p:spPr>
        <p:txBody>
          <a:bodyPr wrap="none">
            <a:spAutoFit/>
          </a:bodyPr>
          <a:lstStyle/>
          <a:p>
            <a:r>
              <a:rPr lang="ru-RU" dirty="0">
                <a:solidFill>
                  <a:schemeClr val="bg1"/>
                </a:solidFill>
              </a:rPr>
              <a:t>https://huggingface.co/blog/stable_diffusion</a:t>
            </a:r>
          </a:p>
        </p:txBody>
      </p:sp>
      <p:sp>
        <p:nvSpPr>
          <p:cNvPr id="6" name="Прямоугольник 5">
            <a:extLst>
              <a:ext uri="{FF2B5EF4-FFF2-40B4-BE49-F238E27FC236}">
                <a16:creationId xmlns:a16="http://schemas.microsoft.com/office/drawing/2014/main" id="{B5DD763B-D11D-9FD3-2933-9DC3C9203A33}"/>
              </a:ext>
            </a:extLst>
          </p:cNvPr>
          <p:cNvSpPr/>
          <p:nvPr/>
        </p:nvSpPr>
        <p:spPr>
          <a:xfrm>
            <a:off x="695400" y="1474763"/>
            <a:ext cx="5904656" cy="1477328"/>
          </a:xfrm>
          <a:prstGeom prst="rect">
            <a:avLst/>
          </a:prstGeom>
        </p:spPr>
        <p:txBody>
          <a:bodyPr wrap="square">
            <a:spAutoFit/>
          </a:bodyPr>
          <a:lstStyle/>
          <a:p>
            <a:pPr marL="342900" indent="-342900">
              <a:buFont typeface="+mj-lt"/>
              <a:buAutoNum type="arabicPeriod"/>
            </a:pPr>
            <a:r>
              <a:rPr lang="en-US" b="1" dirty="0">
                <a:solidFill>
                  <a:schemeClr val="bg1"/>
                </a:solidFill>
                <a:latin typeface="Verdana" panose="020B0604030504040204" pitchFamily="34" charset="0"/>
                <a:ea typeface="Verdana" panose="020B0604030504040204" pitchFamily="34" charset="0"/>
              </a:rPr>
              <a:t>An </a:t>
            </a:r>
            <a:r>
              <a:rPr lang="en-US" b="1" dirty="0" err="1">
                <a:solidFill>
                  <a:schemeClr val="bg1"/>
                </a:solidFill>
                <a:latin typeface="Verdana" panose="020B0604030504040204" pitchFamily="34" charset="0"/>
                <a:ea typeface="Verdana" panose="020B0604030504040204" pitchFamily="34" charset="0"/>
              </a:rPr>
              <a:t>autoencoder</a:t>
            </a:r>
            <a:r>
              <a:rPr lang="en-US" b="1" dirty="0">
                <a:solidFill>
                  <a:schemeClr val="bg1"/>
                </a:solidFill>
                <a:latin typeface="Verdana" panose="020B0604030504040204" pitchFamily="34" charset="0"/>
                <a:ea typeface="Verdana" panose="020B0604030504040204" pitchFamily="34" charset="0"/>
              </a:rPr>
              <a:t> (VAE) </a:t>
            </a:r>
          </a:p>
          <a:p>
            <a:pPr marL="342900" indent="-342900">
              <a:buFont typeface="+mj-lt"/>
              <a:buAutoNum type="arabicPeriod"/>
            </a:pPr>
            <a:endParaRPr lang="en-US" b="1" dirty="0">
              <a:solidFill>
                <a:schemeClr val="bg1"/>
              </a:solidFill>
              <a:latin typeface="Verdana" panose="020B0604030504040204" pitchFamily="34" charset="0"/>
              <a:ea typeface="Verdana" panose="020B0604030504040204" pitchFamily="34" charset="0"/>
            </a:endParaRPr>
          </a:p>
          <a:p>
            <a:pPr marL="342900" indent="-342900">
              <a:buFont typeface="+mj-lt"/>
              <a:buAutoNum type="arabicPeriod"/>
            </a:pPr>
            <a:r>
              <a:rPr lang="en-US" b="1" dirty="0">
                <a:solidFill>
                  <a:schemeClr val="bg1"/>
                </a:solidFill>
                <a:latin typeface="Verdana" panose="020B0604030504040204" pitchFamily="34" charset="0"/>
                <a:ea typeface="Verdana" panose="020B0604030504040204" pitchFamily="34" charset="0"/>
              </a:rPr>
              <a:t>A U-Net</a:t>
            </a:r>
          </a:p>
          <a:p>
            <a:pPr marL="800100" lvl="1" indent="-342900">
              <a:buFont typeface="+mj-lt"/>
              <a:buAutoNum type="arabicPeriod"/>
            </a:pPr>
            <a:endParaRPr lang="en-US" dirty="0">
              <a:solidFill>
                <a:schemeClr val="bg1"/>
              </a:solidFill>
              <a:latin typeface="Verdana" panose="020B0604030504040204" pitchFamily="34" charset="0"/>
              <a:ea typeface="Verdana" panose="020B0604030504040204" pitchFamily="34" charset="0"/>
            </a:endParaRPr>
          </a:p>
          <a:p>
            <a:pPr marL="342900" indent="-342900">
              <a:buFont typeface="+mj-lt"/>
              <a:buAutoNum type="arabicPeriod"/>
            </a:pPr>
            <a:r>
              <a:rPr lang="en-US" b="1" dirty="0">
                <a:solidFill>
                  <a:schemeClr val="bg1"/>
                </a:solidFill>
                <a:latin typeface="Verdana" panose="020B0604030504040204" pitchFamily="34" charset="0"/>
                <a:ea typeface="Verdana" panose="020B0604030504040204" pitchFamily="34" charset="0"/>
              </a:rPr>
              <a:t>A text-encoder, e.g. CLIP's Text Encoder</a:t>
            </a:r>
          </a:p>
        </p:txBody>
      </p:sp>
      <p:pic>
        <p:nvPicPr>
          <p:cNvPr id="7" name="Рисунок 6">
            <a:extLst>
              <a:ext uri="{FF2B5EF4-FFF2-40B4-BE49-F238E27FC236}">
                <a16:creationId xmlns:a16="http://schemas.microsoft.com/office/drawing/2014/main" id="{F51DCC93-B5C9-55E7-2EDF-7548D53C67AC}"/>
              </a:ext>
            </a:extLst>
          </p:cNvPr>
          <p:cNvPicPr>
            <a:picLocks noChangeAspect="1"/>
          </p:cNvPicPr>
          <p:nvPr/>
        </p:nvPicPr>
        <p:blipFill>
          <a:blip r:embed="rId5"/>
          <a:stretch>
            <a:fillRect/>
          </a:stretch>
        </p:blipFill>
        <p:spPr>
          <a:xfrm>
            <a:off x="503753" y="3275694"/>
            <a:ext cx="6096303" cy="3024336"/>
          </a:xfrm>
          <a:prstGeom prst="rect">
            <a:avLst/>
          </a:prstGeom>
        </p:spPr>
      </p:pic>
    </p:spTree>
    <p:extLst>
      <p:ext uri="{BB962C8B-B14F-4D97-AF65-F5344CB8AC3E}">
        <p14:creationId xmlns:p14="http://schemas.microsoft.com/office/powerpoint/2010/main" val="111162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p:cNvSpPr>
            <a:spLocks noGrp="1"/>
          </p:cNvSpPr>
          <p:nvPr>
            <p:ph type="title"/>
          </p:nvPr>
        </p:nvSpPr>
        <p:spPr>
          <a:xfrm>
            <a:off x="1233581" y="-206189"/>
            <a:ext cx="11161240" cy="1309331"/>
          </a:xfrm>
        </p:spPr>
        <p:txBody>
          <a:bodyPr>
            <a:normAutofit/>
          </a:bodyPr>
          <a:lstStyle/>
          <a:p>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On the Diffusion Networks (GIF)</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2052" name="Picture 4" descr="High-performance image generation using Stable Diffusion in KerasCV |  TensorFlow Cor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265630" y="1636346"/>
            <a:ext cx="9660740" cy="4830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01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p:cNvSpPr>
            <a:spLocks noGrp="1"/>
          </p:cNvSpPr>
          <p:nvPr>
            <p:ph type="title"/>
          </p:nvPr>
        </p:nvSpPr>
        <p:spPr>
          <a:xfrm>
            <a:off x="803412" y="-187912"/>
            <a:ext cx="11161240" cy="1309331"/>
          </a:xfrm>
        </p:spPr>
        <p:txBody>
          <a:bodyPr>
            <a:normAutofit/>
          </a:bodyPr>
          <a:lstStyle/>
          <a:p>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Some examples</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 name="Прямоугольник 1"/>
          <p:cNvSpPr/>
          <p:nvPr/>
        </p:nvSpPr>
        <p:spPr>
          <a:xfrm>
            <a:off x="367465" y="1539347"/>
            <a:ext cx="4576407" cy="1754326"/>
          </a:xfrm>
          <a:prstGeom prst="rect">
            <a:avLst/>
          </a:prstGeom>
        </p:spPr>
        <p:txBody>
          <a:bodyPr wrap="square">
            <a:spAutoFit/>
          </a:bodyPr>
          <a:lstStyle/>
          <a:p>
            <a:r>
              <a:rPr lang="en-US" dirty="0">
                <a:solidFill>
                  <a:srgbClr val="CE9178"/>
                </a:solidFill>
                <a:latin typeface="Courier New" panose="02070309020205020404" pitchFamily="49" charset="0"/>
              </a:rPr>
              <a:t>"technical drawing of a bug, anatomy, mechanical features, steampunk, cyberpunk, 80s, computer chip, words, notes, text, roadmap, incredible detail, full page, washed out colors, </a:t>
            </a:r>
            <a:r>
              <a:rPr lang="en-US" dirty="0" err="1">
                <a:solidFill>
                  <a:srgbClr val="CE9178"/>
                </a:solidFill>
                <a:latin typeface="Courier New" panose="02070309020205020404" pitchFamily="49" charset="0"/>
              </a:rPr>
              <a:t>davinci</a:t>
            </a:r>
            <a:r>
              <a:rPr lang="en-US" dirty="0">
                <a:solidFill>
                  <a:srgbClr val="CE9178"/>
                </a:solidFill>
                <a:latin typeface="Courier New" panose="02070309020205020404" pitchFamily="49" charset="0"/>
              </a:rPr>
              <a:t>,"</a:t>
            </a:r>
            <a:endParaRPr lang="en-US" b="0" dirty="0">
              <a:solidFill>
                <a:srgbClr val="D4D4D4"/>
              </a:solidFill>
              <a:effectLst/>
              <a:latin typeface="Courier New" panose="02070309020205020404" pitchFamily="49" charset="0"/>
            </a:endParaRPr>
          </a:p>
        </p:txBody>
      </p:sp>
      <p:pic>
        <p:nvPicPr>
          <p:cNvPr id="4" name="Рисунок 3"/>
          <p:cNvPicPr>
            <a:picLocks noChangeAspect="1"/>
          </p:cNvPicPr>
          <p:nvPr/>
        </p:nvPicPr>
        <p:blipFill>
          <a:blip r:embed="rId4"/>
          <a:stretch>
            <a:fillRect/>
          </a:stretch>
        </p:blipFill>
        <p:spPr>
          <a:xfrm>
            <a:off x="1028687" y="3412601"/>
            <a:ext cx="3253961" cy="3253961"/>
          </a:xfrm>
          <a:prstGeom prst="rect">
            <a:avLst/>
          </a:prstGeom>
        </p:spPr>
      </p:pic>
      <p:sp>
        <p:nvSpPr>
          <p:cNvPr id="5" name="Прямоугольник 4"/>
          <p:cNvSpPr/>
          <p:nvPr/>
        </p:nvSpPr>
        <p:spPr>
          <a:xfrm>
            <a:off x="6384032" y="1610769"/>
            <a:ext cx="4726677" cy="1200329"/>
          </a:xfrm>
          <a:prstGeom prst="rect">
            <a:avLst/>
          </a:prstGeom>
        </p:spPr>
        <p:txBody>
          <a:bodyPr wrap="square">
            <a:spAutoFit/>
          </a:bodyPr>
          <a:lstStyle/>
          <a:p>
            <a:r>
              <a:rPr lang="en-US" dirty="0">
                <a:solidFill>
                  <a:srgbClr val="CE9178"/>
                </a:solidFill>
                <a:latin typeface="Courier New" panose="02070309020205020404" pitchFamily="49" charset="0"/>
              </a:rPr>
              <a:t>'car on a </a:t>
            </a:r>
            <a:r>
              <a:rPr lang="en-US" dirty="0" err="1">
                <a:solidFill>
                  <a:srgbClr val="CE9178"/>
                </a:solidFill>
                <a:latin typeface="Courier New" panose="02070309020205020404" pitchFamily="49" charset="0"/>
              </a:rPr>
              <a:t>curvey</a:t>
            </a:r>
            <a:r>
              <a:rPr lang="en-US" dirty="0">
                <a:solidFill>
                  <a:srgbClr val="CE9178"/>
                </a:solidFill>
                <a:latin typeface="Courier New" panose="02070309020205020404" pitchFamily="49" charset="0"/>
              </a:rPr>
              <a:t> </a:t>
            </a:r>
            <a:r>
              <a:rPr lang="en-US" dirty="0" err="1">
                <a:solidFill>
                  <a:srgbClr val="CE9178"/>
                </a:solidFill>
                <a:latin typeface="Courier New" panose="02070309020205020404" pitchFamily="49" charset="0"/>
              </a:rPr>
              <a:t>moutain</a:t>
            </a:r>
            <a:r>
              <a:rPr lang="en-US" dirty="0">
                <a:solidFill>
                  <a:srgbClr val="CE9178"/>
                </a:solidFill>
                <a:latin typeface="Courier New" panose="02070309020205020404" pitchFamily="49" charset="0"/>
              </a:rPr>
              <a:t> road at night while raining, highly detailed, </a:t>
            </a:r>
            <a:r>
              <a:rPr lang="en-US" dirty="0" err="1">
                <a:solidFill>
                  <a:srgbClr val="CE9178"/>
                </a:solidFill>
                <a:latin typeface="Courier New" panose="02070309020205020404" pitchFamily="49" charset="0"/>
              </a:rPr>
              <a:t>vray</a:t>
            </a:r>
            <a:r>
              <a:rPr lang="en-US" dirty="0">
                <a:solidFill>
                  <a:srgbClr val="CE9178"/>
                </a:solidFill>
                <a:latin typeface="Courier New" panose="02070309020205020404" pitchFamily="49" charset="0"/>
              </a:rPr>
              <a:t>, unreal engine, 8k, intricate, bloom, wall paper'</a:t>
            </a:r>
            <a:endParaRPr lang="en-US" b="0" dirty="0">
              <a:solidFill>
                <a:srgbClr val="D4D4D4"/>
              </a:solidFill>
              <a:effectLst/>
              <a:latin typeface="Courier New" panose="02070309020205020404" pitchFamily="49" charset="0"/>
            </a:endParaRPr>
          </a:p>
        </p:txBody>
      </p:sp>
      <p:pic>
        <p:nvPicPr>
          <p:cNvPr id="6" name="Рисунок 5"/>
          <p:cNvPicPr>
            <a:picLocks noChangeAspect="1"/>
          </p:cNvPicPr>
          <p:nvPr/>
        </p:nvPicPr>
        <p:blipFill>
          <a:blip r:embed="rId5"/>
          <a:stretch>
            <a:fillRect/>
          </a:stretch>
        </p:blipFill>
        <p:spPr>
          <a:xfrm>
            <a:off x="6999260" y="3068960"/>
            <a:ext cx="3496220" cy="3496220"/>
          </a:xfrm>
          <a:prstGeom prst="rect">
            <a:avLst/>
          </a:prstGeom>
        </p:spPr>
      </p:pic>
    </p:spTree>
    <p:extLst>
      <p:ext uri="{BB962C8B-B14F-4D97-AF65-F5344CB8AC3E}">
        <p14:creationId xmlns:p14="http://schemas.microsoft.com/office/powerpoint/2010/main" val="186172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p:cNvSpPr>
            <a:spLocks noGrp="1"/>
          </p:cNvSpPr>
          <p:nvPr>
            <p:ph type="title"/>
          </p:nvPr>
        </p:nvSpPr>
        <p:spPr>
          <a:xfrm>
            <a:off x="709809" y="-207915"/>
            <a:ext cx="11161240" cy="1309331"/>
          </a:xfrm>
        </p:spPr>
        <p:txBody>
          <a:bodyPr>
            <a:normAutofit/>
          </a:bodyPr>
          <a:lstStyle/>
          <a:p>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Some examples</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Прямоугольник 2"/>
          <p:cNvSpPr/>
          <p:nvPr/>
        </p:nvSpPr>
        <p:spPr>
          <a:xfrm>
            <a:off x="473694" y="1732347"/>
            <a:ext cx="5406282" cy="923330"/>
          </a:xfrm>
          <a:prstGeom prst="rect">
            <a:avLst/>
          </a:prstGeom>
        </p:spPr>
        <p:txBody>
          <a:bodyPr wrap="square">
            <a:spAutoFit/>
          </a:bodyPr>
          <a:lstStyle/>
          <a:p>
            <a:r>
              <a:rPr lang="en-US" dirty="0">
                <a:solidFill>
                  <a:srgbClr val="CE9178"/>
                </a:solidFill>
                <a:latin typeface="Courier New" panose="02070309020205020404" pitchFamily="49" charset="0"/>
              </a:rPr>
              <a:t>'A berth on the new year and a moored ship and in the distance the ship goes into the sunset, oil painting style'</a:t>
            </a:r>
            <a:endParaRPr lang="en-US" b="0" dirty="0">
              <a:solidFill>
                <a:srgbClr val="D4D4D4"/>
              </a:solidFill>
              <a:effectLst/>
              <a:latin typeface="Courier New" panose="02070309020205020404" pitchFamily="49" charset="0"/>
            </a:endParaRPr>
          </a:p>
        </p:txBody>
      </p:sp>
      <p:pic>
        <p:nvPicPr>
          <p:cNvPr id="7" name="Рисунок 6"/>
          <p:cNvPicPr>
            <a:picLocks noChangeAspect="1"/>
          </p:cNvPicPr>
          <p:nvPr/>
        </p:nvPicPr>
        <p:blipFill>
          <a:blip r:embed="rId4"/>
          <a:stretch>
            <a:fillRect/>
          </a:stretch>
        </p:blipFill>
        <p:spPr>
          <a:xfrm>
            <a:off x="1301654" y="2758945"/>
            <a:ext cx="3750362" cy="3750362"/>
          </a:xfrm>
          <a:prstGeom prst="rect">
            <a:avLst/>
          </a:prstGeom>
        </p:spPr>
      </p:pic>
      <p:sp>
        <p:nvSpPr>
          <p:cNvPr id="9" name="Прямоугольник 8"/>
          <p:cNvSpPr/>
          <p:nvPr/>
        </p:nvSpPr>
        <p:spPr>
          <a:xfrm>
            <a:off x="6240016" y="1855770"/>
            <a:ext cx="5631033" cy="646331"/>
          </a:xfrm>
          <a:prstGeom prst="rect">
            <a:avLst/>
          </a:prstGeom>
        </p:spPr>
        <p:txBody>
          <a:bodyPr wrap="square">
            <a:spAutoFit/>
          </a:bodyPr>
          <a:lstStyle/>
          <a:p>
            <a:r>
              <a:rPr lang="en-US" dirty="0">
                <a:solidFill>
                  <a:srgbClr val="CE9178"/>
                </a:solidFill>
                <a:latin typeface="Courier New" panose="02070309020205020404" pitchFamily="49" charset="0"/>
              </a:rPr>
              <a:t>'Many students staring at their </a:t>
            </a:r>
          </a:p>
          <a:p>
            <a:r>
              <a:rPr lang="en-US" dirty="0">
                <a:solidFill>
                  <a:srgbClr val="CE9178"/>
                </a:solidFill>
                <a:latin typeface="Courier New" panose="02070309020205020404" pitchFamily="49" charset="0"/>
              </a:rPr>
              <a:t>smartphones and laughing, aquarelle'</a:t>
            </a:r>
            <a:endParaRPr lang="en-US" b="0" dirty="0">
              <a:solidFill>
                <a:srgbClr val="D4D4D4"/>
              </a:solidFill>
              <a:effectLst/>
              <a:latin typeface="Courier New" panose="02070309020205020404" pitchFamily="49" charset="0"/>
            </a:endParaRPr>
          </a:p>
        </p:txBody>
      </p:sp>
      <p:pic>
        <p:nvPicPr>
          <p:cNvPr id="10" name="Рисунок 9"/>
          <p:cNvPicPr>
            <a:picLocks noChangeAspect="1"/>
          </p:cNvPicPr>
          <p:nvPr/>
        </p:nvPicPr>
        <p:blipFill>
          <a:blip r:embed="rId5"/>
          <a:stretch>
            <a:fillRect/>
          </a:stretch>
        </p:blipFill>
        <p:spPr>
          <a:xfrm>
            <a:off x="6960096" y="2793127"/>
            <a:ext cx="3716180" cy="3716180"/>
          </a:xfrm>
          <a:prstGeom prst="rect">
            <a:avLst/>
          </a:prstGeom>
        </p:spPr>
      </p:pic>
    </p:spTree>
    <p:extLst>
      <p:ext uri="{BB962C8B-B14F-4D97-AF65-F5344CB8AC3E}">
        <p14:creationId xmlns:p14="http://schemas.microsoft.com/office/powerpoint/2010/main" val="125809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a:extLst>
              <a:ext uri="{FF2B5EF4-FFF2-40B4-BE49-F238E27FC236}">
                <a16:creationId xmlns:a16="http://schemas.microsoft.com/office/drawing/2014/main" id="{AA61E84C-EF75-4DA5-AEF0-C4574E1436BB}"/>
              </a:ext>
            </a:extLst>
          </p:cNvPr>
          <p:cNvSpPr>
            <a:spLocks noGrp="1"/>
          </p:cNvSpPr>
          <p:nvPr>
            <p:ph type="title"/>
          </p:nvPr>
        </p:nvSpPr>
        <p:spPr>
          <a:xfrm>
            <a:off x="335360" y="895533"/>
            <a:ext cx="12025336" cy="827739"/>
          </a:xfrm>
        </p:spPr>
        <p:txBody>
          <a:bodyPr>
            <a:normAutofit/>
          </a:bodyPr>
          <a:lstStyle/>
          <a:p>
            <a:r>
              <a:rPr lang="ru-RU" sz="3200" b="1" dirty="0">
                <a:solidFill>
                  <a:schemeClr val="bg1"/>
                </a:solidFill>
                <a:latin typeface="-apple-system"/>
              </a:rPr>
              <a:t>Может ли полноценное изображение быть выходом</a:t>
            </a:r>
          </a:p>
        </p:txBody>
      </p:sp>
      <p:sp>
        <p:nvSpPr>
          <p:cNvPr id="6" name="Прямоугольник 5">
            <a:extLst>
              <a:ext uri="{FF2B5EF4-FFF2-40B4-BE49-F238E27FC236}">
                <a16:creationId xmlns:a16="http://schemas.microsoft.com/office/drawing/2014/main" id="{2C560C98-4666-4842-8ABC-320B98BAA7F4}"/>
              </a:ext>
            </a:extLst>
          </p:cNvPr>
          <p:cNvSpPr/>
          <p:nvPr/>
        </p:nvSpPr>
        <p:spPr>
          <a:xfrm>
            <a:off x="551384" y="4077072"/>
            <a:ext cx="2747868" cy="461665"/>
          </a:xfrm>
          <a:prstGeom prst="rect">
            <a:avLst/>
          </a:prstGeom>
        </p:spPr>
        <p:txBody>
          <a:bodyPr wrap="none">
            <a:spAutoFit/>
          </a:bodyPr>
          <a:lstStyle/>
          <a:p>
            <a:r>
              <a:rPr lang="ru-RU" sz="2400" dirty="0">
                <a:solidFill>
                  <a:schemeClr val="bg1"/>
                </a:solidFill>
                <a:latin typeface="Verdana" panose="020B0604030504040204" pitchFamily="34" charset="0"/>
                <a:ea typeface="Verdana" panose="020B0604030504040204" pitchFamily="34" charset="0"/>
              </a:rPr>
              <a:t>Что-то на входе</a:t>
            </a:r>
          </a:p>
        </p:txBody>
      </p:sp>
      <p:sp>
        <p:nvSpPr>
          <p:cNvPr id="21" name="Прямоугольник 20">
            <a:extLst>
              <a:ext uri="{FF2B5EF4-FFF2-40B4-BE49-F238E27FC236}">
                <a16:creationId xmlns:a16="http://schemas.microsoft.com/office/drawing/2014/main" id="{DDCC7C8F-53ED-426A-BD23-C38F4673515A}"/>
              </a:ext>
            </a:extLst>
          </p:cNvPr>
          <p:cNvSpPr/>
          <p:nvPr/>
        </p:nvSpPr>
        <p:spPr>
          <a:xfrm>
            <a:off x="8456333" y="4005064"/>
            <a:ext cx="3414717" cy="461665"/>
          </a:xfrm>
          <a:prstGeom prst="rect">
            <a:avLst/>
          </a:prstGeom>
        </p:spPr>
        <p:txBody>
          <a:bodyPr wrap="none">
            <a:spAutoFit/>
          </a:bodyPr>
          <a:lstStyle/>
          <a:p>
            <a:r>
              <a:rPr lang="ru-RU" sz="2400" dirty="0">
                <a:solidFill>
                  <a:schemeClr val="bg1"/>
                </a:solidFill>
                <a:latin typeface="Verdana" panose="020B0604030504040204" pitchFamily="34" charset="0"/>
                <a:ea typeface="Verdana" panose="020B0604030504040204" pitchFamily="34" charset="0"/>
              </a:rPr>
              <a:t>Новое Изображение</a:t>
            </a:r>
          </a:p>
        </p:txBody>
      </p:sp>
      <p:pic>
        <p:nvPicPr>
          <p:cNvPr id="22" name="Рисунок 21">
            <a:extLst>
              <a:ext uri="{FF2B5EF4-FFF2-40B4-BE49-F238E27FC236}">
                <a16:creationId xmlns:a16="http://schemas.microsoft.com/office/drawing/2014/main" id="{511DB7BA-C11A-43F0-90C7-3C4A982457B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6027" t="19270" r="16133" b="30136"/>
          <a:stretch/>
        </p:blipFill>
        <p:spPr>
          <a:xfrm>
            <a:off x="3211003" y="1734747"/>
            <a:ext cx="5117245" cy="2374701"/>
          </a:xfrm>
          <a:prstGeom prst="rect">
            <a:avLst/>
          </a:prstGeom>
        </p:spPr>
      </p:pic>
      <p:pic>
        <p:nvPicPr>
          <p:cNvPr id="24" name="Рисунок 23">
            <a:extLst>
              <a:ext uri="{FF2B5EF4-FFF2-40B4-BE49-F238E27FC236}">
                <a16:creationId xmlns:a16="http://schemas.microsoft.com/office/drawing/2014/main" id="{A1A79F25-6510-400E-837F-0C8C2E298F74}"/>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9717" t="22398" r="17719" b="19647"/>
          <a:stretch/>
        </p:blipFill>
        <p:spPr>
          <a:xfrm>
            <a:off x="3009228" y="3856482"/>
            <a:ext cx="5505075" cy="2888604"/>
          </a:xfrm>
          <a:prstGeom prst="rect">
            <a:avLst/>
          </a:prstGeom>
        </p:spPr>
      </p:pic>
    </p:spTree>
    <p:extLst>
      <p:ext uri="{BB962C8B-B14F-4D97-AF65-F5344CB8AC3E}">
        <p14:creationId xmlns:p14="http://schemas.microsoft.com/office/powerpoint/2010/main" val="206782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5" name="Рисунок 4">
            <a:extLst>
              <a:ext uri="{FF2B5EF4-FFF2-40B4-BE49-F238E27FC236}">
                <a16:creationId xmlns:a16="http://schemas.microsoft.com/office/drawing/2014/main" id="{401263A5-B962-09CE-7F0C-7C74F242457B}"/>
              </a:ext>
            </a:extLst>
          </p:cNvPr>
          <p:cNvPicPr>
            <a:picLocks noChangeAspect="1"/>
          </p:cNvPicPr>
          <p:nvPr/>
        </p:nvPicPr>
        <p:blipFill rotWithShape="1">
          <a:blip r:embed="rId4"/>
          <a:srcRect t="24237" b="17156"/>
          <a:stretch/>
        </p:blipFill>
        <p:spPr>
          <a:xfrm>
            <a:off x="2495600" y="1680919"/>
            <a:ext cx="7200800" cy="3599101"/>
          </a:xfrm>
          <a:prstGeom prst="rect">
            <a:avLst/>
          </a:prstGeom>
        </p:spPr>
      </p:pic>
      <p:sp>
        <p:nvSpPr>
          <p:cNvPr id="6" name="TextBox 5">
            <a:extLst>
              <a:ext uri="{FF2B5EF4-FFF2-40B4-BE49-F238E27FC236}">
                <a16:creationId xmlns:a16="http://schemas.microsoft.com/office/drawing/2014/main" id="{C6E2909C-4FDB-CDBE-42C2-2BC8F1B36C2E}"/>
              </a:ext>
            </a:extLst>
          </p:cNvPr>
          <p:cNvSpPr txBox="1"/>
          <p:nvPr/>
        </p:nvSpPr>
        <p:spPr>
          <a:xfrm>
            <a:off x="2783632" y="5619376"/>
            <a:ext cx="2664296" cy="707886"/>
          </a:xfrm>
          <a:prstGeom prst="rect">
            <a:avLst/>
          </a:prstGeom>
          <a:noFill/>
        </p:spPr>
        <p:txBody>
          <a:bodyPr wrap="square" rtlCol="0">
            <a:spAutoFit/>
          </a:bodyPr>
          <a:lstStyle/>
          <a:p>
            <a:pPr algn="ct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Произведение искусства </a:t>
            </a:r>
          </a:p>
        </p:txBody>
      </p:sp>
      <p:sp>
        <p:nvSpPr>
          <p:cNvPr id="11" name="Прямоугольник 10">
            <a:extLst>
              <a:ext uri="{FF2B5EF4-FFF2-40B4-BE49-F238E27FC236}">
                <a16:creationId xmlns:a16="http://schemas.microsoft.com/office/drawing/2014/main" id="{49733E96-B47A-01F9-7B26-28AF99EBD9E3}"/>
              </a:ext>
            </a:extLst>
          </p:cNvPr>
          <p:cNvSpPr/>
          <p:nvPr/>
        </p:nvSpPr>
        <p:spPr>
          <a:xfrm>
            <a:off x="6456040" y="5403043"/>
            <a:ext cx="2763522" cy="923330"/>
          </a:xfrm>
          <a:prstGeom prst="rect">
            <a:avLst/>
          </a:prstGeom>
        </p:spPr>
        <p:txBody>
          <a:bodyPr wrap="square">
            <a:spAutoFit/>
          </a:bodyPr>
          <a:lstStyle/>
          <a:p>
            <a:pPr algn="ctr"/>
            <a:r>
              <a:rPr lang="ru-RU" dirty="0" err="1">
                <a:solidFill>
                  <a:schemeClr val="bg1"/>
                </a:solidFill>
                <a:latin typeface="Verdana" panose="020B0604030504040204" pitchFamily="34" charset="0"/>
                <a:ea typeface="Verdana" panose="020B0604030504040204" pitchFamily="34" charset="0"/>
                <a:cs typeface="Verdana" panose="020B0604030504040204" pitchFamily="34" charset="0"/>
              </a:rPr>
              <a:t>бЕздУшнОЕ</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dirty="0" err="1">
                <a:solidFill>
                  <a:schemeClr val="bg1"/>
                </a:solidFill>
                <a:latin typeface="Verdana" panose="020B0604030504040204" pitchFamily="34" charset="0"/>
                <a:ea typeface="Verdana" panose="020B0604030504040204" pitchFamily="34" charset="0"/>
                <a:cs typeface="Verdana" panose="020B0604030504040204" pitchFamily="34" charset="0"/>
              </a:rPr>
              <a:t>твОрЕнИЕ</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dirty="0" err="1">
                <a:solidFill>
                  <a:schemeClr val="bg1"/>
                </a:solidFill>
                <a:latin typeface="Verdana" panose="020B0604030504040204" pitchFamily="34" charset="0"/>
                <a:ea typeface="Verdana" panose="020B0604030504040204" pitchFamily="34" charset="0"/>
                <a:cs typeface="Verdana" panose="020B0604030504040204" pitchFamily="34" charset="0"/>
              </a:rPr>
              <a:t>кОмпУктЕрА</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6523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6"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51468"/>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Резюме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484784"/>
            <a:ext cx="9793088" cy="5262979"/>
          </a:xfrm>
          <a:prstGeom prst="rect">
            <a:avLst/>
          </a:prstGeom>
          <a:noFill/>
        </p:spPr>
        <p:txBody>
          <a:bodyPr wrap="square" rtlCol="0">
            <a:spAutoFit/>
          </a:bodyPr>
          <a:lstStyle/>
          <a:p>
            <a:r>
              <a:rPr lang="ru-RU" sz="2800" b="1" dirty="0">
                <a:solidFill>
                  <a:schemeClr val="bg1"/>
                </a:solidFill>
                <a:latin typeface="Verdana" panose="020B0604030504040204" pitchFamily="34" charset="0"/>
                <a:ea typeface="Verdana" panose="020B0604030504040204" pitchFamily="34" charset="0"/>
              </a:rPr>
              <a:t>Генеративные Модели</a:t>
            </a:r>
          </a:p>
          <a:p>
            <a:r>
              <a:rPr lang="ru-RU" sz="2800" i="1" dirty="0">
                <a:solidFill>
                  <a:schemeClr val="bg1"/>
                </a:solidFill>
                <a:latin typeface="Verdana" panose="020B0604030504040204" pitchFamily="34" charset="0"/>
                <a:ea typeface="Verdana" panose="020B0604030504040204" pitchFamily="34" charset="0"/>
              </a:rPr>
              <a:t>	</a:t>
            </a:r>
            <a:r>
              <a:rPr lang="ru-RU" sz="2800" i="1" dirty="0" err="1">
                <a:solidFill>
                  <a:schemeClr val="bg1"/>
                </a:solidFill>
                <a:latin typeface="Verdana" panose="020B0604030504040204" pitchFamily="34" charset="0"/>
                <a:ea typeface="Verdana" panose="020B0604030504040204" pitchFamily="34" charset="0"/>
              </a:rPr>
              <a:t>Генеративно-Состезательные</a:t>
            </a:r>
            <a:r>
              <a:rPr lang="ru-RU" sz="2800" i="1" dirty="0">
                <a:solidFill>
                  <a:schemeClr val="bg1"/>
                </a:solidFill>
                <a:latin typeface="Verdana" panose="020B0604030504040204" pitchFamily="34" charset="0"/>
                <a:ea typeface="Verdana" panose="020B0604030504040204" pitchFamily="34" charset="0"/>
              </a:rPr>
              <a:t> Сети</a:t>
            </a:r>
          </a:p>
          <a:p>
            <a:r>
              <a:rPr lang="ru-RU" sz="2800" dirty="0">
                <a:solidFill>
                  <a:schemeClr val="bg1"/>
                </a:solidFill>
                <a:latin typeface="Verdana" panose="020B0604030504040204" pitchFamily="34" charset="0"/>
                <a:ea typeface="Verdana" panose="020B0604030504040204" pitchFamily="34" charset="0"/>
              </a:rPr>
              <a:t>	Генератор Дискриминатор</a:t>
            </a:r>
          </a:p>
          <a:p>
            <a:r>
              <a:rPr lang="ru-RU" sz="2800" dirty="0">
                <a:solidFill>
                  <a:schemeClr val="bg1"/>
                </a:solidFill>
                <a:latin typeface="Verdana" panose="020B0604030504040204" pitchFamily="34" charset="0"/>
                <a:ea typeface="Verdana" panose="020B0604030504040204" pitchFamily="34" charset="0"/>
              </a:rPr>
              <a:t>	</a:t>
            </a:r>
          </a:p>
          <a:p>
            <a:r>
              <a:rPr lang="ru-RU" sz="2800" dirty="0">
                <a:solidFill>
                  <a:schemeClr val="bg1"/>
                </a:solidFill>
                <a:latin typeface="Verdana" panose="020B0604030504040204" pitchFamily="34" charset="0"/>
                <a:ea typeface="Verdana" panose="020B0604030504040204" pitchFamily="34" charset="0"/>
              </a:rPr>
              <a:t>	(</a:t>
            </a:r>
            <a:r>
              <a:rPr lang="ru-RU" sz="2800" i="1" dirty="0">
                <a:solidFill>
                  <a:schemeClr val="bg1"/>
                </a:solidFill>
                <a:latin typeface="Verdana" panose="020B0604030504040204" pitchFamily="34" charset="0"/>
                <a:ea typeface="Verdana" panose="020B0604030504040204" pitchFamily="34" charset="0"/>
              </a:rPr>
              <a:t>Вариационные</a:t>
            </a:r>
            <a:r>
              <a:rPr lang="ru-RU" sz="2800" dirty="0">
                <a:solidFill>
                  <a:schemeClr val="bg1"/>
                </a:solidFill>
                <a:latin typeface="Verdana" panose="020B0604030504040204" pitchFamily="34" charset="0"/>
                <a:ea typeface="Verdana" panose="020B0604030504040204" pitchFamily="34" charset="0"/>
              </a:rPr>
              <a:t>) </a:t>
            </a:r>
            <a:r>
              <a:rPr lang="ru-RU" sz="2800" i="1" dirty="0">
                <a:solidFill>
                  <a:schemeClr val="bg1"/>
                </a:solidFill>
                <a:latin typeface="Verdana" panose="020B0604030504040204" pitchFamily="34" charset="0"/>
                <a:ea typeface="Verdana" panose="020B0604030504040204" pitchFamily="34" charset="0"/>
              </a:rPr>
              <a:t>Авто-</a:t>
            </a:r>
            <a:r>
              <a:rPr lang="ru-RU" sz="2800" i="1" dirty="0" err="1">
                <a:solidFill>
                  <a:schemeClr val="bg1"/>
                </a:solidFill>
                <a:latin typeface="Verdana" panose="020B0604030504040204" pitchFamily="34" charset="0"/>
                <a:ea typeface="Verdana" panose="020B0604030504040204" pitchFamily="34" charset="0"/>
              </a:rPr>
              <a:t>Энкодеры</a:t>
            </a:r>
            <a:endParaRPr lang="ru-RU" sz="2800" i="1" dirty="0">
              <a:solidFill>
                <a:schemeClr val="bg1"/>
              </a:solidFill>
              <a:latin typeface="Verdana" panose="020B0604030504040204" pitchFamily="34" charset="0"/>
              <a:ea typeface="Verdana" panose="020B0604030504040204" pitchFamily="34" charset="0"/>
            </a:endParaRPr>
          </a:p>
          <a:p>
            <a:r>
              <a:rPr lang="ru-RU" sz="2800" dirty="0">
                <a:solidFill>
                  <a:schemeClr val="bg1"/>
                </a:solidFill>
                <a:latin typeface="Verdana" panose="020B0604030504040204" pitchFamily="34" charset="0"/>
                <a:ea typeface="Verdana" panose="020B0604030504040204" pitchFamily="34" charset="0"/>
              </a:rPr>
              <a:t>	</a:t>
            </a:r>
            <a:r>
              <a:rPr lang="ru-RU" sz="2800" dirty="0" err="1">
                <a:solidFill>
                  <a:schemeClr val="bg1"/>
                </a:solidFill>
                <a:latin typeface="Verdana" panose="020B0604030504040204" pitchFamily="34" charset="0"/>
                <a:ea typeface="Verdana" panose="020B0604030504040204" pitchFamily="34" charset="0"/>
              </a:rPr>
              <a:t>Энкодеры</a:t>
            </a:r>
            <a:r>
              <a:rPr lang="ru-RU" sz="2800" dirty="0">
                <a:solidFill>
                  <a:schemeClr val="bg1"/>
                </a:solidFill>
                <a:latin typeface="Verdana" panose="020B0604030504040204" pitchFamily="34" charset="0"/>
                <a:ea typeface="Verdana" panose="020B0604030504040204" pitchFamily="34" charset="0"/>
              </a:rPr>
              <a:t>, Декодеры, Скрытое Пространство</a:t>
            </a:r>
          </a:p>
          <a:p>
            <a:endParaRPr lang="ru-RU" sz="2800" dirty="0">
              <a:solidFill>
                <a:schemeClr val="bg1"/>
              </a:solidFill>
              <a:latin typeface="Verdana" panose="020B0604030504040204" pitchFamily="34" charset="0"/>
              <a:ea typeface="Verdana" panose="020B0604030504040204" pitchFamily="34" charset="0"/>
            </a:endParaRPr>
          </a:p>
          <a:p>
            <a:r>
              <a:rPr lang="ru-RU" sz="2800" dirty="0">
                <a:solidFill>
                  <a:schemeClr val="bg1"/>
                </a:solidFill>
                <a:latin typeface="Verdana" panose="020B0604030504040204" pitchFamily="34" charset="0"/>
                <a:ea typeface="Verdana" panose="020B0604030504040204" pitchFamily="34" charset="0"/>
              </a:rPr>
              <a:t>	Еще есть Диффузии</a:t>
            </a:r>
            <a:endParaRPr lang="en-US" sz="2800" dirty="0">
              <a:solidFill>
                <a:schemeClr val="bg1"/>
              </a:solidFill>
              <a:latin typeface="Verdana" panose="020B0604030504040204" pitchFamily="34" charset="0"/>
              <a:ea typeface="Verdana" panose="020B0604030504040204" pitchFamily="34" charset="0"/>
            </a:endParaRPr>
          </a:p>
          <a:p>
            <a:r>
              <a:rPr lang="ru-RU" sz="2800" b="1" dirty="0">
                <a:solidFill>
                  <a:schemeClr val="bg1"/>
                </a:solidFill>
                <a:latin typeface="Verdana" panose="020B0604030504040204" pitchFamily="34" charset="0"/>
                <a:ea typeface="Verdana" panose="020B0604030504040204" pitchFamily="34" charset="0"/>
              </a:rPr>
              <a:t>Перенос Стиля</a:t>
            </a:r>
            <a:endParaRPr lang="en-US" sz="2800" b="1" dirty="0">
              <a:solidFill>
                <a:schemeClr val="bg1"/>
              </a:solidFill>
              <a:latin typeface="Verdana" panose="020B0604030504040204" pitchFamily="34" charset="0"/>
              <a:ea typeface="Verdana" panose="020B0604030504040204" pitchFamily="34" charset="0"/>
            </a:endParaRPr>
          </a:p>
          <a:p>
            <a:r>
              <a:rPr lang="ru-RU" sz="2800" dirty="0">
                <a:solidFill>
                  <a:schemeClr val="bg1"/>
                </a:solidFill>
                <a:latin typeface="Verdana" panose="020B0604030504040204" pitchFamily="34" charset="0"/>
                <a:ea typeface="Verdana" panose="020B0604030504040204" pitchFamily="34" charset="0"/>
              </a:rPr>
              <a:t>	Содержание, Стиль</a:t>
            </a:r>
            <a:endParaRPr lang="en-US"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9168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0" name="Picture 2">
            <a:extLst>
              <a:ext uri="{FF2B5EF4-FFF2-40B4-BE49-F238E27FC236}">
                <a16:creationId xmlns:a16="http://schemas.microsoft.com/office/drawing/2014/main" id="{E1A89972-363F-4391-8BC0-154EF6DC0C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Прямая соединительная линия 11">
            <a:extLst>
              <a:ext uri="{FF2B5EF4-FFF2-40B4-BE49-F238E27FC236}">
                <a16:creationId xmlns:a16="http://schemas.microsoft.com/office/drawing/2014/main" id="{E235AC55-2B6F-4178-8775-4065DE601CAD}"/>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4" name="Прямоугольник 13">
            <a:extLst>
              <a:ext uri="{FF2B5EF4-FFF2-40B4-BE49-F238E27FC236}">
                <a16:creationId xmlns:a16="http://schemas.microsoft.com/office/drawing/2014/main" id="{DE162BBC-9451-4B6A-8D70-75B75535629B}"/>
              </a:ext>
            </a:extLst>
          </p:cNvPr>
          <p:cNvSpPr/>
          <p:nvPr/>
        </p:nvSpPr>
        <p:spPr>
          <a:xfrm>
            <a:off x="1769838" y="25459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pic>
        <p:nvPicPr>
          <p:cNvPr id="29698" name="Picture 2" descr="How AI Can Create Faces: Enter the GAN | by Nate Goldman | Medium">
            <a:extLst>
              <a:ext uri="{FF2B5EF4-FFF2-40B4-BE49-F238E27FC236}">
                <a16:creationId xmlns:a16="http://schemas.microsoft.com/office/drawing/2014/main" id="{B78665BC-062D-4E60-8261-DAA081686CE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922713" y="2666806"/>
            <a:ext cx="4191194" cy="4191194"/>
          </a:xfrm>
          <a:prstGeom prst="rect">
            <a:avLst/>
          </a:prstGeom>
          <a:noFill/>
          <a:extLst>
            <a:ext uri="{909E8E84-426E-40DD-AFC4-6F175D3DCCD1}">
              <a14:hiddenFill xmlns:a14="http://schemas.microsoft.com/office/drawing/2010/main">
                <a:solidFill>
                  <a:srgbClr val="FFFFFF"/>
                </a:solidFill>
              </a14:hiddenFill>
            </a:ext>
          </a:extLst>
        </p:spPr>
      </p:pic>
      <p:sp>
        <p:nvSpPr>
          <p:cNvPr id="9" name="Заголовок 1">
            <a:extLst>
              <a:ext uri="{FF2B5EF4-FFF2-40B4-BE49-F238E27FC236}">
                <a16:creationId xmlns:a16="http://schemas.microsoft.com/office/drawing/2014/main" id="{C2F999C6-8C6A-4DDA-B65C-9144175EDF0B}"/>
              </a:ext>
            </a:extLst>
          </p:cNvPr>
          <p:cNvSpPr txBox="1">
            <a:spLocks/>
          </p:cNvSpPr>
          <p:nvPr/>
        </p:nvSpPr>
        <p:spPr>
          <a:xfrm>
            <a:off x="611064" y="1268760"/>
            <a:ext cx="11134217" cy="82773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6600" dirty="0">
                <a:solidFill>
                  <a:schemeClr val="bg1"/>
                </a:solidFill>
                <a:latin typeface="Verdana" panose="020B0604030504040204" pitchFamily="34" charset="0"/>
                <a:ea typeface="Verdana" panose="020B0604030504040204" pitchFamily="34" charset="0"/>
              </a:rPr>
              <a:t>Вопросы, пожелания, предложения</a:t>
            </a:r>
          </a:p>
        </p:txBody>
      </p:sp>
    </p:spTree>
    <p:extLst>
      <p:ext uri="{BB962C8B-B14F-4D97-AF65-F5344CB8AC3E}">
        <p14:creationId xmlns:p14="http://schemas.microsoft.com/office/powerpoint/2010/main" val="2194563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a:extLst>
              <a:ext uri="{FF2B5EF4-FFF2-40B4-BE49-F238E27FC236}">
                <a16:creationId xmlns:a16="http://schemas.microsoft.com/office/drawing/2014/main" id="{AA61E84C-EF75-4DA5-AEF0-C4574E1436BB}"/>
              </a:ext>
            </a:extLst>
          </p:cNvPr>
          <p:cNvSpPr>
            <a:spLocks noGrp="1"/>
          </p:cNvSpPr>
          <p:nvPr>
            <p:ph type="title"/>
          </p:nvPr>
        </p:nvSpPr>
        <p:spPr>
          <a:xfrm>
            <a:off x="201395" y="28471"/>
            <a:ext cx="12025336" cy="827739"/>
          </a:xfrm>
        </p:spPr>
        <p:txBody>
          <a:bodyPr>
            <a:normAutofit/>
          </a:bodyPr>
          <a:lstStyle/>
          <a:p>
            <a:r>
              <a:rPr lang="ru-RU" sz="3200" b="1" dirty="0">
                <a:solidFill>
                  <a:schemeClr val="bg1"/>
                </a:solidFill>
                <a:latin typeface="-apple-system"/>
              </a:rPr>
              <a:t>Генеративные и Дискриминационные модели</a:t>
            </a:r>
          </a:p>
        </p:txBody>
      </p:sp>
      <p:sp>
        <p:nvSpPr>
          <p:cNvPr id="6" name="Прямоугольник 5">
            <a:extLst>
              <a:ext uri="{FF2B5EF4-FFF2-40B4-BE49-F238E27FC236}">
                <a16:creationId xmlns:a16="http://schemas.microsoft.com/office/drawing/2014/main" id="{2C560C98-4666-4842-8ABC-320B98BAA7F4}"/>
              </a:ext>
            </a:extLst>
          </p:cNvPr>
          <p:cNvSpPr/>
          <p:nvPr/>
        </p:nvSpPr>
        <p:spPr>
          <a:xfrm>
            <a:off x="330086" y="1577107"/>
            <a:ext cx="5583580" cy="523220"/>
          </a:xfrm>
          <a:prstGeom prst="rect">
            <a:avLst/>
          </a:prstGeom>
        </p:spPr>
        <p:txBody>
          <a:bodyPr wrap="none">
            <a:spAutoFit/>
          </a:bodyPr>
          <a:lstStyle/>
          <a:p>
            <a:r>
              <a:rPr lang="ru-RU" sz="2800" dirty="0">
                <a:solidFill>
                  <a:schemeClr val="bg1"/>
                </a:solidFill>
                <a:latin typeface="Verdana" panose="020B0604030504040204" pitchFamily="34" charset="0"/>
                <a:ea typeface="Verdana" panose="020B0604030504040204" pitchFamily="34" charset="0"/>
              </a:rPr>
              <a:t>Дискриминационные</a:t>
            </a:r>
            <a:r>
              <a:rPr lang="en-US" sz="2800" dirty="0">
                <a:solidFill>
                  <a:schemeClr val="bg1"/>
                </a:solidFill>
                <a:latin typeface="Verdana" panose="020B0604030504040204" pitchFamily="34" charset="0"/>
                <a:ea typeface="Verdana" panose="020B0604030504040204" pitchFamily="34" charset="0"/>
              </a:rPr>
              <a:t> </a:t>
            </a:r>
            <a:r>
              <a:rPr lang="ru-RU" sz="2800" dirty="0">
                <a:solidFill>
                  <a:schemeClr val="bg1"/>
                </a:solidFill>
                <a:latin typeface="Verdana" panose="020B0604030504040204" pitchFamily="34" charset="0"/>
                <a:ea typeface="Verdana" panose="020B0604030504040204" pitchFamily="34" charset="0"/>
              </a:rPr>
              <a:t>модели</a:t>
            </a:r>
          </a:p>
        </p:txBody>
      </p:sp>
      <p:sp>
        <p:nvSpPr>
          <p:cNvPr id="21" name="Прямоугольник 20">
            <a:extLst>
              <a:ext uri="{FF2B5EF4-FFF2-40B4-BE49-F238E27FC236}">
                <a16:creationId xmlns:a16="http://schemas.microsoft.com/office/drawing/2014/main" id="{DDCC7C8F-53ED-426A-BD23-C38F4673515A}"/>
              </a:ext>
            </a:extLst>
          </p:cNvPr>
          <p:cNvSpPr/>
          <p:nvPr/>
        </p:nvSpPr>
        <p:spPr>
          <a:xfrm>
            <a:off x="7157813" y="1537523"/>
            <a:ext cx="4315605" cy="523220"/>
          </a:xfrm>
          <a:prstGeom prst="rect">
            <a:avLst/>
          </a:prstGeom>
        </p:spPr>
        <p:txBody>
          <a:bodyPr wrap="none">
            <a:spAutoFit/>
          </a:bodyPr>
          <a:lstStyle/>
          <a:p>
            <a:r>
              <a:rPr lang="ru-RU" sz="2800" dirty="0">
                <a:solidFill>
                  <a:schemeClr val="bg1"/>
                </a:solidFill>
                <a:latin typeface="Verdana" panose="020B0604030504040204" pitchFamily="34" charset="0"/>
                <a:ea typeface="Verdana" panose="020B0604030504040204" pitchFamily="34" charset="0"/>
              </a:rPr>
              <a:t>Генеративные</a:t>
            </a:r>
            <a:r>
              <a:rPr lang="en-US" sz="2800" dirty="0">
                <a:solidFill>
                  <a:schemeClr val="bg1"/>
                </a:solidFill>
                <a:latin typeface="Verdana" panose="020B0604030504040204" pitchFamily="34" charset="0"/>
                <a:ea typeface="Verdana" panose="020B0604030504040204" pitchFamily="34" charset="0"/>
              </a:rPr>
              <a:t> </a:t>
            </a:r>
            <a:r>
              <a:rPr lang="ru-RU" sz="2800" dirty="0">
                <a:solidFill>
                  <a:schemeClr val="bg1"/>
                </a:solidFill>
                <a:latin typeface="Verdana" panose="020B0604030504040204" pitchFamily="34" charset="0"/>
                <a:ea typeface="Verdana" panose="020B0604030504040204" pitchFamily="34" charset="0"/>
              </a:rPr>
              <a:t>модели</a:t>
            </a:r>
          </a:p>
        </p:txBody>
      </p:sp>
      <p:sp>
        <p:nvSpPr>
          <p:cNvPr id="2" name="Овал 1">
            <a:extLst>
              <a:ext uri="{FF2B5EF4-FFF2-40B4-BE49-F238E27FC236}">
                <a16:creationId xmlns:a16="http://schemas.microsoft.com/office/drawing/2014/main" id="{660D7F4E-514A-481A-8806-0A987A21EC48}"/>
              </a:ext>
            </a:extLst>
          </p:cNvPr>
          <p:cNvSpPr/>
          <p:nvPr/>
        </p:nvSpPr>
        <p:spPr>
          <a:xfrm>
            <a:off x="2392756" y="2453383"/>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17" name="Овал 16">
            <a:extLst>
              <a:ext uri="{FF2B5EF4-FFF2-40B4-BE49-F238E27FC236}">
                <a16:creationId xmlns:a16="http://schemas.microsoft.com/office/drawing/2014/main" id="{E4749F08-2B1B-43D1-B4B8-A1311193E46A}"/>
              </a:ext>
            </a:extLst>
          </p:cNvPr>
          <p:cNvSpPr/>
          <p:nvPr/>
        </p:nvSpPr>
        <p:spPr>
          <a:xfrm>
            <a:off x="3601775" y="2420072"/>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18" name="Овал 17">
            <a:extLst>
              <a:ext uri="{FF2B5EF4-FFF2-40B4-BE49-F238E27FC236}">
                <a16:creationId xmlns:a16="http://schemas.microsoft.com/office/drawing/2014/main" id="{7A7ECEB5-F09B-44B1-9F5B-E2069F1E9C18}"/>
              </a:ext>
            </a:extLst>
          </p:cNvPr>
          <p:cNvSpPr/>
          <p:nvPr/>
        </p:nvSpPr>
        <p:spPr>
          <a:xfrm>
            <a:off x="2999768" y="2138195"/>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19" name="Овал 18">
            <a:extLst>
              <a:ext uri="{FF2B5EF4-FFF2-40B4-BE49-F238E27FC236}">
                <a16:creationId xmlns:a16="http://schemas.microsoft.com/office/drawing/2014/main" id="{77A10019-8BB9-4ADA-9CA9-7412C69EF8F1}"/>
              </a:ext>
            </a:extLst>
          </p:cNvPr>
          <p:cNvSpPr/>
          <p:nvPr/>
        </p:nvSpPr>
        <p:spPr>
          <a:xfrm>
            <a:off x="2963074" y="2767704"/>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22" name="Овал 21">
            <a:extLst>
              <a:ext uri="{FF2B5EF4-FFF2-40B4-BE49-F238E27FC236}">
                <a16:creationId xmlns:a16="http://schemas.microsoft.com/office/drawing/2014/main" id="{9805842F-4078-4826-AB6E-9D1E7EB11537}"/>
              </a:ext>
            </a:extLst>
          </p:cNvPr>
          <p:cNvSpPr/>
          <p:nvPr/>
        </p:nvSpPr>
        <p:spPr>
          <a:xfrm>
            <a:off x="2392756" y="3970919"/>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a:extLst>
              <a:ext uri="{FF2B5EF4-FFF2-40B4-BE49-F238E27FC236}">
                <a16:creationId xmlns:a16="http://schemas.microsoft.com/office/drawing/2014/main" id="{DD03FAE3-21E1-4169-827B-7E915D035B2C}"/>
              </a:ext>
            </a:extLst>
          </p:cNvPr>
          <p:cNvSpPr/>
          <p:nvPr/>
        </p:nvSpPr>
        <p:spPr>
          <a:xfrm>
            <a:off x="2392756" y="448930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6D43E706-1AB4-4E7E-AF29-5D6974F15B25}"/>
              </a:ext>
            </a:extLst>
          </p:cNvPr>
          <p:cNvSpPr/>
          <p:nvPr/>
        </p:nvSpPr>
        <p:spPr>
          <a:xfrm>
            <a:off x="2919434" y="426082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Овал 24">
            <a:extLst>
              <a:ext uri="{FF2B5EF4-FFF2-40B4-BE49-F238E27FC236}">
                <a16:creationId xmlns:a16="http://schemas.microsoft.com/office/drawing/2014/main" id="{5C3D2FD7-71D1-45E2-BE5C-0C2A247EAC07}"/>
              </a:ext>
            </a:extLst>
          </p:cNvPr>
          <p:cNvSpPr/>
          <p:nvPr/>
        </p:nvSpPr>
        <p:spPr>
          <a:xfrm>
            <a:off x="3472876" y="448930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a:extLst>
              <a:ext uri="{FF2B5EF4-FFF2-40B4-BE49-F238E27FC236}">
                <a16:creationId xmlns:a16="http://schemas.microsoft.com/office/drawing/2014/main" id="{7C0AE988-7708-4CD9-8D63-4CB69A14BA50}"/>
              </a:ext>
            </a:extLst>
          </p:cNvPr>
          <p:cNvSpPr/>
          <p:nvPr/>
        </p:nvSpPr>
        <p:spPr>
          <a:xfrm>
            <a:off x="3472876" y="3880938"/>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26">
            <a:extLst>
              <a:ext uri="{FF2B5EF4-FFF2-40B4-BE49-F238E27FC236}">
                <a16:creationId xmlns:a16="http://schemas.microsoft.com/office/drawing/2014/main" id="{7DF7AE5B-BCCF-4358-A485-6CF0C00BB5C2}"/>
              </a:ext>
            </a:extLst>
          </p:cNvPr>
          <p:cNvSpPr/>
          <p:nvPr/>
        </p:nvSpPr>
        <p:spPr>
          <a:xfrm>
            <a:off x="8125556" y="2613666"/>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095960D4-EBA0-444D-81FA-A45B49D99B28}"/>
              </a:ext>
            </a:extLst>
          </p:cNvPr>
          <p:cNvSpPr/>
          <p:nvPr/>
        </p:nvSpPr>
        <p:spPr>
          <a:xfrm>
            <a:off x="9334575" y="2580355"/>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29" name="Овал 28">
            <a:extLst>
              <a:ext uri="{FF2B5EF4-FFF2-40B4-BE49-F238E27FC236}">
                <a16:creationId xmlns:a16="http://schemas.microsoft.com/office/drawing/2014/main" id="{A6758D0C-6FA5-4CA2-9B7F-54F56F70F92C}"/>
              </a:ext>
            </a:extLst>
          </p:cNvPr>
          <p:cNvSpPr/>
          <p:nvPr/>
        </p:nvSpPr>
        <p:spPr>
          <a:xfrm>
            <a:off x="8732568" y="2298478"/>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30" name="Овал 29">
            <a:extLst>
              <a:ext uri="{FF2B5EF4-FFF2-40B4-BE49-F238E27FC236}">
                <a16:creationId xmlns:a16="http://schemas.microsoft.com/office/drawing/2014/main" id="{49F07D68-B11C-4B77-BCF4-FF05AF29EFAC}"/>
              </a:ext>
            </a:extLst>
          </p:cNvPr>
          <p:cNvSpPr/>
          <p:nvPr/>
        </p:nvSpPr>
        <p:spPr>
          <a:xfrm>
            <a:off x="8695874" y="2927987"/>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6C95C684-B70A-48C3-9933-3AD6084BD52E}"/>
              </a:ext>
            </a:extLst>
          </p:cNvPr>
          <p:cNvSpPr/>
          <p:nvPr/>
        </p:nvSpPr>
        <p:spPr>
          <a:xfrm>
            <a:off x="8125556" y="413120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a:extLst>
              <a:ext uri="{FF2B5EF4-FFF2-40B4-BE49-F238E27FC236}">
                <a16:creationId xmlns:a16="http://schemas.microsoft.com/office/drawing/2014/main" id="{5E35956E-7433-45BA-828E-6F7249B87A4D}"/>
              </a:ext>
            </a:extLst>
          </p:cNvPr>
          <p:cNvSpPr/>
          <p:nvPr/>
        </p:nvSpPr>
        <p:spPr>
          <a:xfrm>
            <a:off x="8125556" y="464958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Овал 32">
            <a:extLst>
              <a:ext uri="{FF2B5EF4-FFF2-40B4-BE49-F238E27FC236}">
                <a16:creationId xmlns:a16="http://schemas.microsoft.com/office/drawing/2014/main" id="{56EC2042-C292-4DCF-AE6C-2AB9758E9831}"/>
              </a:ext>
            </a:extLst>
          </p:cNvPr>
          <p:cNvSpPr/>
          <p:nvPr/>
        </p:nvSpPr>
        <p:spPr>
          <a:xfrm>
            <a:off x="8652234" y="4421105"/>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81C08695-AAAE-4C13-B7DD-DD834B496C68}"/>
              </a:ext>
            </a:extLst>
          </p:cNvPr>
          <p:cNvSpPr/>
          <p:nvPr/>
        </p:nvSpPr>
        <p:spPr>
          <a:xfrm>
            <a:off x="9205676" y="464958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a:extLst>
              <a:ext uri="{FF2B5EF4-FFF2-40B4-BE49-F238E27FC236}">
                <a16:creationId xmlns:a16="http://schemas.microsoft.com/office/drawing/2014/main" id="{48BCE19A-5DA8-44E1-A295-D9AAF18C17B9}"/>
              </a:ext>
            </a:extLst>
          </p:cNvPr>
          <p:cNvSpPr/>
          <p:nvPr/>
        </p:nvSpPr>
        <p:spPr>
          <a:xfrm>
            <a:off x="9205676" y="4041221"/>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олилиния: фигура 2">
            <a:extLst>
              <a:ext uri="{FF2B5EF4-FFF2-40B4-BE49-F238E27FC236}">
                <a16:creationId xmlns:a16="http://schemas.microsoft.com/office/drawing/2014/main" id="{0E56054B-3D84-44C0-9298-BBEFA073704C}"/>
              </a:ext>
            </a:extLst>
          </p:cNvPr>
          <p:cNvSpPr/>
          <p:nvPr/>
        </p:nvSpPr>
        <p:spPr>
          <a:xfrm>
            <a:off x="1652767" y="3016765"/>
            <a:ext cx="3054002" cy="498466"/>
          </a:xfrm>
          <a:custGeom>
            <a:avLst/>
            <a:gdLst>
              <a:gd name="connsiteX0" fmla="*/ 0 w 3048000"/>
              <a:gd name="connsiteY0" fmla="*/ 0 h 1080334"/>
              <a:gd name="connsiteX1" fmla="*/ 977462 w 3048000"/>
              <a:gd name="connsiteY1" fmla="*/ 1072055 h 1080334"/>
              <a:gd name="connsiteX2" fmla="*/ 2501462 w 3048000"/>
              <a:gd name="connsiteY2" fmla="*/ 483475 h 1080334"/>
              <a:gd name="connsiteX3" fmla="*/ 3048000 w 3048000"/>
              <a:gd name="connsiteY3" fmla="*/ 241737 h 1080334"/>
            </a:gdLst>
            <a:ahLst/>
            <a:cxnLst>
              <a:cxn ang="0">
                <a:pos x="connsiteX0" y="connsiteY0"/>
              </a:cxn>
              <a:cxn ang="0">
                <a:pos x="connsiteX1" y="connsiteY1"/>
              </a:cxn>
              <a:cxn ang="0">
                <a:pos x="connsiteX2" y="connsiteY2"/>
              </a:cxn>
              <a:cxn ang="0">
                <a:pos x="connsiteX3" y="connsiteY3"/>
              </a:cxn>
            </a:cxnLst>
            <a:rect l="l" t="t" r="r" b="b"/>
            <a:pathLst>
              <a:path w="3048000" h="1080334">
                <a:moveTo>
                  <a:pt x="0" y="0"/>
                </a:moveTo>
                <a:cubicBezTo>
                  <a:pt x="280276" y="495738"/>
                  <a:pt x="560552" y="991476"/>
                  <a:pt x="977462" y="1072055"/>
                </a:cubicBezTo>
                <a:cubicBezTo>
                  <a:pt x="1394372" y="1152634"/>
                  <a:pt x="2156372" y="621861"/>
                  <a:pt x="2501462" y="483475"/>
                </a:cubicBezTo>
                <a:cubicBezTo>
                  <a:pt x="2846552" y="345089"/>
                  <a:pt x="2947276" y="293413"/>
                  <a:pt x="3048000" y="241737"/>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Полилиния: фигура 3">
            <a:extLst>
              <a:ext uri="{FF2B5EF4-FFF2-40B4-BE49-F238E27FC236}">
                <a16:creationId xmlns:a16="http://schemas.microsoft.com/office/drawing/2014/main" id="{61F91529-2371-4D08-83F9-3C8B8287F232}"/>
              </a:ext>
            </a:extLst>
          </p:cNvPr>
          <p:cNvSpPr/>
          <p:nvPr/>
        </p:nvSpPr>
        <p:spPr>
          <a:xfrm>
            <a:off x="7840513" y="2138195"/>
            <a:ext cx="2144110" cy="1397875"/>
          </a:xfrm>
          <a:custGeom>
            <a:avLst/>
            <a:gdLst>
              <a:gd name="connsiteX0" fmla="*/ 0 w 2144110"/>
              <a:gd name="connsiteY0" fmla="*/ 704193 h 1397875"/>
              <a:gd name="connsiteX1" fmla="*/ 630621 w 2144110"/>
              <a:gd name="connsiteY1" fmla="*/ 63062 h 1397875"/>
              <a:gd name="connsiteX2" fmla="*/ 1135117 w 2144110"/>
              <a:gd name="connsiteY2" fmla="*/ 0 h 1397875"/>
              <a:gd name="connsiteX3" fmla="*/ 2091559 w 2144110"/>
              <a:gd name="connsiteY3" fmla="*/ 493986 h 1397875"/>
              <a:gd name="connsiteX4" fmla="*/ 2144110 w 2144110"/>
              <a:gd name="connsiteY4" fmla="*/ 819806 h 1397875"/>
              <a:gd name="connsiteX5" fmla="*/ 1502979 w 2144110"/>
              <a:gd name="connsiteY5" fmla="*/ 1334813 h 1397875"/>
              <a:gd name="connsiteX6" fmla="*/ 956441 w 2144110"/>
              <a:gd name="connsiteY6" fmla="*/ 1397875 h 1397875"/>
              <a:gd name="connsiteX7" fmla="*/ 136635 w 2144110"/>
              <a:gd name="connsiteY7" fmla="*/ 935420 h 1397875"/>
              <a:gd name="connsiteX8" fmla="*/ 0 w 2144110"/>
              <a:gd name="connsiteY8" fmla="*/ 704193 h 139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4110" h="1397875">
                <a:moveTo>
                  <a:pt x="0" y="704193"/>
                </a:moveTo>
                <a:lnTo>
                  <a:pt x="630621" y="63062"/>
                </a:lnTo>
                <a:lnTo>
                  <a:pt x="1135117" y="0"/>
                </a:lnTo>
                <a:lnTo>
                  <a:pt x="2091559" y="493986"/>
                </a:lnTo>
                <a:lnTo>
                  <a:pt x="2144110" y="819806"/>
                </a:lnTo>
                <a:lnTo>
                  <a:pt x="1502979" y="1334813"/>
                </a:lnTo>
                <a:lnTo>
                  <a:pt x="956441" y="1397875"/>
                </a:lnTo>
                <a:lnTo>
                  <a:pt x="136635" y="935420"/>
                </a:lnTo>
                <a:lnTo>
                  <a:pt x="0" y="704193"/>
                </a:lnTo>
                <a:close/>
              </a:path>
            </a:pathLst>
          </a:custGeom>
          <a:noFill/>
          <a:ln w="762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олилиния: фигура 4">
            <a:extLst>
              <a:ext uri="{FF2B5EF4-FFF2-40B4-BE49-F238E27FC236}">
                <a16:creationId xmlns:a16="http://schemas.microsoft.com/office/drawing/2014/main" id="{84A07689-5D92-4ECB-B102-D8647A23EC2A}"/>
              </a:ext>
            </a:extLst>
          </p:cNvPr>
          <p:cNvSpPr/>
          <p:nvPr/>
        </p:nvSpPr>
        <p:spPr>
          <a:xfrm>
            <a:off x="7970833" y="3852127"/>
            <a:ext cx="1870842" cy="1324304"/>
          </a:xfrm>
          <a:custGeom>
            <a:avLst/>
            <a:gdLst>
              <a:gd name="connsiteX0" fmla="*/ 0 w 1870842"/>
              <a:gd name="connsiteY0" fmla="*/ 777766 h 1324304"/>
              <a:gd name="connsiteX1" fmla="*/ 52552 w 1870842"/>
              <a:gd name="connsiteY1" fmla="*/ 94594 h 1324304"/>
              <a:gd name="connsiteX2" fmla="*/ 609600 w 1870842"/>
              <a:gd name="connsiteY2" fmla="*/ 105104 h 1324304"/>
              <a:gd name="connsiteX3" fmla="*/ 924911 w 1870842"/>
              <a:gd name="connsiteY3" fmla="*/ 399394 h 1324304"/>
              <a:gd name="connsiteX4" fmla="*/ 1103587 w 1870842"/>
              <a:gd name="connsiteY4" fmla="*/ 409904 h 1324304"/>
              <a:gd name="connsiteX5" fmla="*/ 1387366 w 1870842"/>
              <a:gd name="connsiteY5" fmla="*/ 10511 h 1324304"/>
              <a:gd name="connsiteX6" fmla="*/ 1870842 w 1870842"/>
              <a:gd name="connsiteY6" fmla="*/ 0 h 1324304"/>
              <a:gd name="connsiteX7" fmla="*/ 1870842 w 1870842"/>
              <a:gd name="connsiteY7" fmla="*/ 1093076 h 1324304"/>
              <a:gd name="connsiteX8" fmla="*/ 1450428 w 1870842"/>
              <a:gd name="connsiteY8" fmla="*/ 1324304 h 1324304"/>
              <a:gd name="connsiteX9" fmla="*/ 1030014 w 1870842"/>
              <a:gd name="connsiteY9" fmla="*/ 1093076 h 1324304"/>
              <a:gd name="connsiteX10" fmla="*/ 767256 w 1870842"/>
              <a:gd name="connsiteY10" fmla="*/ 1051035 h 1324304"/>
              <a:gd name="connsiteX11" fmla="*/ 546538 w 1870842"/>
              <a:gd name="connsiteY11" fmla="*/ 1282262 h 1324304"/>
              <a:gd name="connsiteX12" fmla="*/ 63063 w 1870842"/>
              <a:gd name="connsiteY12" fmla="*/ 1303283 h 1324304"/>
              <a:gd name="connsiteX13" fmla="*/ 0 w 1870842"/>
              <a:gd name="connsiteY13" fmla="*/ 777766 h 13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0842" h="1324304">
                <a:moveTo>
                  <a:pt x="0" y="777766"/>
                </a:moveTo>
                <a:lnTo>
                  <a:pt x="52552" y="94594"/>
                </a:lnTo>
                <a:lnTo>
                  <a:pt x="609600" y="105104"/>
                </a:lnTo>
                <a:lnTo>
                  <a:pt x="924911" y="399394"/>
                </a:lnTo>
                <a:lnTo>
                  <a:pt x="1103587" y="409904"/>
                </a:lnTo>
                <a:lnTo>
                  <a:pt x="1387366" y="10511"/>
                </a:lnTo>
                <a:lnTo>
                  <a:pt x="1870842" y="0"/>
                </a:lnTo>
                <a:lnTo>
                  <a:pt x="1870842" y="1093076"/>
                </a:lnTo>
                <a:lnTo>
                  <a:pt x="1450428" y="1324304"/>
                </a:lnTo>
                <a:lnTo>
                  <a:pt x="1030014" y="1093076"/>
                </a:lnTo>
                <a:lnTo>
                  <a:pt x="767256" y="1051035"/>
                </a:lnTo>
                <a:lnTo>
                  <a:pt x="546538" y="1282262"/>
                </a:lnTo>
                <a:lnTo>
                  <a:pt x="63063" y="1303283"/>
                </a:lnTo>
                <a:lnTo>
                  <a:pt x="0" y="777766"/>
                </a:lnTo>
                <a:close/>
              </a:path>
            </a:pathLst>
          </a:custGeom>
          <a:noFill/>
          <a:ln w="762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Прямоугольник 35">
            <a:extLst>
              <a:ext uri="{FF2B5EF4-FFF2-40B4-BE49-F238E27FC236}">
                <a16:creationId xmlns:a16="http://schemas.microsoft.com/office/drawing/2014/main" id="{FB341427-F54C-4105-B07E-5CCEEC0EB106}"/>
              </a:ext>
            </a:extLst>
          </p:cNvPr>
          <p:cNvSpPr/>
          <p:nvPr/>
        </p:nvSpPr>
        <p:spPr>
          <a:xfrm>
            <a:off x="787064" y="5090130"/>
            <a:ext cx="5388013" cy="1384995"/>
          </a:xfrm>
          <a:prstGeom prst="rect">
            <a:avLst/>
          </a:prstGeom>
        </p:spPr>
        <p:txBody>
          <a:bodyPr wrap="none">
            <a:spAutoFit/>
          </a:bodyPr>
          <a:lstStyle/>
          <a:p>
            <a:pPr marL="457200" indent="-457200">
              <a:buFont typeface="Arial" panose="020B0604020202020204" pitchFamily="34" charset="0"/>
              <a:buChar char="•"/>
            </a:pPr>
            <a:r>
              <a:rPr lang="ru-RU" sz="2800" dirty="0">
                <a:solidFill>
                  <a:schemeClr val="bg1"/>
                </a:solidFill>
                <a:latin typeface="Verdana" panose="020B0604030504040204" pitchFamily="34" charset="0"/>
                <a:ea typeface="Verdana" panose="020B0604030504040204" pitchFamily="34" charset="0"/>
              </a:rPr>
              <a:t>Деревья Решений</a:t>
            </a:r>
            <a:endParaRPr lang="en-US" sz="2800" dirty="0">
              <a:solidFill>
                <a:schemeClr val="bg1"/>
              </a:solidFill>
              <a:latin typeface="Verdana" panose="020B0604030504040204" pitchFamily="34" charset="0"/>
              <a:ea typeface="Verdana" panose="020B0604030504040204" pitchFamily="34" charset="0"/>
            </a:endParaRPr>
          </a:p>
          <a:p>
            <a:pPr marL="457200" indent="-457200">
              <a:buFont typeface="Arial" panose="020B0604020202020204" pitchFamily="34" charset="0"/>
              <a:buChar char="•"/>
            </a:pPr>
            <a:r>
              <a:rPr lang="ru-RU" sz="2800" dirty="0">
                <a:solidFill>
                  <a:schemeClr val="bg1"/>
                </a:solidFill>
                <a:latin typeface="Verdana" panose="020B0604030504040204" pitchFamily="34" charset="0"/>
                <a:ea typeface="Verdana" panose="020B0604030504040204" pitchFamily="34" charset="0"/>
              </a:rPr>
              <a:t>Логистическая Регрессия</a:t>
            </a:r>
            <a:endParaRPr lang="en-US" sz="2800" dirty="0">
              <a:solidFill>
                <a:schemeClr val="bg1"/>
              </a:solidFill>
              <a:latin typeface="Verdana" panose="020B0604030504040204" pitchFamily="34" charset="0"/>
              <a:ea typeface="Verdana" panose="020B0604030504040204" pitchFamily="34" charset="0"/>
            </a:endParaRPr>
          </a:p>
          <a:p>
            <a:pPr marL="457200" indent="-457200">
              <a:buFont typeface="Arial" panose="020B0604020202020204" pitchFamily="34" charset="0"/>
              <a:buChar char="•"/>
            </a:pPr>
            <a:r>
              <a:rPr lang="ru-RU" sz="2800" dirty="0">
                <a:solidFill>
                  <a:schemeClr val="bg1"/>
                </a:solidFill>
                <a:latin typeface="Verdana" panose="020B0604030504040204" pitchFamily="34" charset="0"/>
                <a:ea typeface="Verdana" panose="020B0604030504040204" pitchFamily="34" charset="0"/>
              </a:rPr>
              <a:t>Ближайшие Соседи</a:t>
            </a:r>
          </a:p>
        </p:txBody>
      </p:sp>
      <p:sp>
        <p:nvSpPr>
          <p:cNvPr id="37" name="Прямоугольник 36">
            <a:extLst>
              <a:ext uri="{FF2B5EF4-FFF2-40B4-BE49-F238E27FC236}">
                <a16:creationId xmlns:a16="http://schemas.microsoft.com/office/drawing/2014/main" id="{8C778336-9A8B-4F3B-8C77-03DAF6C62B6C}"/>
              </a:ext>
            </a:extLst>
          </p:cNvPr>
          <p:cNvSpPr/>
          <p:nvPr/>
        </p:nvSpPr>
        <p:spPr>
          <a:xfrm>
            <a:off x="6511388" y="5403041"/>
            <a:ext cx="5535490" cy="954107"/>
          </a:xfrm>
          <a:prstGeom prst="rect">
            <a:avLst/>
          </a:prstGeom>
        </p:spPr>
        <p:txBody>
          <a:bodyPr wrap="none">
            <a:spAutoFit/>
          </a:bodyPr>
          <a:lstStyle/>
          <a:p>
            <a:pPr marL="457200" indent="-457200">
              <a:buFont typeface="Arial" panose="020B0604020202020204" pitchFamily="34" charset="0"/>
              <a:buChar char="•"/>
            </a:pPr>
            <a:r>
              <a:rPr lang="ru-RU" sz="2800" dirty="0">
                <a:solidFill>
                  <a:schemeClr val="bg1"/>
                </a:solidFill>
                <a:latin typeface="Verdana" panose="020B0604030504040204" pitchFamily="34" charset="0"/>
                <a:ea typeface="Verdana" panose="020B0604030504040204" pitchFamily="34" charset="0"/>
              </a:rPr>
              <a:t>Наивный Байес</a:t>
            </a:r>
            <a:endParaRPr lang="en-US" sz="2800" dirty="0">
              <a:solidFill>
                <a:schemeClr val="bg1"/>
              </a:solidFill>
              <a:latin typeface="Verdana" panose="020B0604030504040204" pitchFamily="34" charset="0"/>
              <a:ea typeface="Verdana" panose="020B0604030504040204" pitchFamily="34" charset="0"/>
            </a:endParaRPr>
          </a:p>
          <a:p>
            <a:pPr marL="457200" indent="-457200">
              <a:buFont typeface="Arial" panose="020B0604020202020204" pitchFamily="34" charset="0"/>
              <a:buChar char="•"/>
            </a:pPr>
            <a:r>
              <a:rPr lang="ru-RU" sz="2800" dirty="0">
                <a:solidFill>
                  <a:schemeClr val="bg1"/>
                </a:solidFill>
                <a:latin typeface="Verdana" panose="020B0604030504040204" pitchFamily="34" charset="0"/>
                <a:ea typeface="Verdana" panose="020B0604030504040204" pitchFamily="34" charset="0"/>
              </a:rPr>
              <a:t>Дискриминантный Анализ</a:t>
            </a:r>
          </a:p>
        </p:txBody>
      </p:sp>
    </p:spTree>
    <p:extLst>
      <p:ext uri="{BB962C8B-B14F-4D97-AF65-F5344CB8AC3E}">
        <p14:creationId xmlns:p14="http://schemas.microsoft.com/office/powerpoint/2010/main" val="199301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animBg="1"/>
      <p:bldP spid="4" grpId="0" animBg="1"/>
      <p:bldP spid="5" grpId="0" animBg="1"/>
      <p:bldP spid="36"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63552" y="38475"/>
            <a:ext cx="7920880" cy="827739"/>
          </a:xfrm>
        </p:spPr>
        <p:txBody>
          <a:bodyPr>
            <a:normAutofit/>
          </a:bodyPr>
          <a:lstStyle/>
          <a:p>
            <a:r>
              <a:rPr lang="ru-RU" sz="3200" b="1" dirty="0">
                <a:solidFill>
                  <a:schemeClr val="bg1"/>
                </a:solidFill>
                <a:latin typeface="-apple-system"/>
              </a:rPr>
              <a:t>Какой кот Настоящий?</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3" name="Рисунок 12" descr="https://thiscatdoesnotexist.com/"/>
          <p:cNvPicPr/>
          <p:nvPr/>
        </p:nvPicPr>
        <p:blipFill>
          <a:blip r:embed="rId4">
            <a:extLst>
              <a:ext uri="{28A0092B-C50C-407E-A947-70E740481C1C}">
                <a14:useLocalDpi xmlns:a14="http://schemas.microsoft.com/office/drawing/2010/main" val="0"/>
              </a:ext>
            </a:extLst>
          </a:blip>
          <a:srcRect/>
          <a:stretch>
            <a:fillRect/>
          </a:stretch>
        </p:blipFill>
        <p:spPr bwMode="auto">
          <a:xfrm>
            <a:off x="1847528" y="1988840"/>
            <a:ext cx="3004185" cy="3004185"/>
          </a:xfrm>
          <a:prstGeom prst="rect">
            <a:avLst/>
          </a:prstGeom>
          <a:noFill/>
          <a:ln>
            <a:noFill/>
          </a:ln>
        </p:spPr>
      </p:pic>
      <p:pic>
        <p:nvPicPr>
          <p:cNvPr id="15" name="Рисунок 14" descr="https://thiscatdoesnotexist.com/"/>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988840"/>
            <a:ext cx="3004185" cy="3004185"/>
          </a:xfrm>
          <a:prstGeom prst="rect">
            <a:avLst/>
          </a:prstGeom>
          <a:noFill/>
          <a:ln>
            <a:noFill/>
          </a:ln>
        </p:spPr>
      </p:pic>
      <p:sp>
        <p:nvSpPr>
          <p:cNvPr id="3" name="Прямоугольник 2"/>
          <p:cNvSpPr/>
          <p:nvPr/>
        </p:nvSpPr>
        <p:spPr>
          <a:xfrm>
            <a:off x="3647728" y="5445224"/>
            <a:ext cx="3272499" cy="923330"/>
          </a:xfrm>
          <a:prstGeom prst="rect">
            <a:avLst/>
          </a:prstGeom>
        </p:spPr>
        <p:txBody>
          <a:bodyPr wrap="none">
            <a:spAutoFit/>
          </a:bodyPr>
          <a:lstStyle/>
          <a:p>
            <a:r>
              <a:rPr lang="tr-TR" dirty="0">
                <a:solidFill>
                  <a:schemeClr val="bg1"/>
                </a:solidFill>
              </a:rPr>
              <a:t>https://thiscatdoesnotexist.com/</a:t>
            </a:r>
            <a:endParaRPr lang="en-US" dirty="0">
              <a:solidFill>
                <a:schemeClr val="bg1"/>
              </a:solidFill>
            </a:endParaRPr>
          </a:p>
          <a:p>
            <a:endParaRPr lang="en-US" dirty="0">
              <a:solidFill>
                <a:schemeClr val="bg1"/>
              </a:solidFill>
            </a:endParaRPr>
          </a:p>
          <a:p>
            <a:r>
              <a:rPr lang="tr-TR" dirty="0">
                <a:solidFill>
                  <a:schemeClr val="bg1"/>
                </a:solidFill>
              </a:rPr>
              <a:t>https://thisxdoesnotexist.com/</a:t>
            </a:r>
            <a:endParaRPr lang="ru-RU" dirty="0">
              <a:solidFill>
                <a:schemeClr val="bg1"/>
              </a:solidFill>
            </a:endParaRPr>
          </a:p>
        </p:txBody>
      </p:sp>
    </p:spTree>
    <p:extLst>
      <p:ext uri="{BB962C8B-B14F-4D97-AF65-F5344CB8AC3E}">
        <p14:creationId xmlns:p14="http://schemas.microsoft.com/office/powerpoint/2010/main" val="61698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63552" y="22837"/>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Содержание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844824"/>
            <a:ext cx="9793088" cy="3539430"/>
          </a:xfrm>
          <a:prstGeom prst="rect">
            <a:avLst/>
          </a:prstGeom>
          <a:noFill/>
        </p:spPr>
        <p:txBody>
          <a:bodyPr wrap="square" rtlCol="0">
            <a:spAutoFit/>
          </a:bodyPr>
          <a:lstStyle/>
          <a:p>
            <a:r>
              <a:rPr lang="ru-RU" sz="2800" dirty="0">
                <a:solidFill>
                  <a:schemeClr val="bg1"/>
                </a:solidFill>
                <a:latin typeface="Verdana" panose="020B0604030504040204" pitchFamily="34" charset="0"/>
                <a:ea typeface="Verdana" panose="020B0604030504040204" pitchFamily="34" charset="0"/>
              </a:rPr>
              <a:t>Генеративные Модели</a:t>
            </a:r>
          </a:p>
          <a:p>
            <a:endParaRPr lang="ru-RU"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r>
              <a:rPr lang="ru-RU" sz="2800" dirty="0">
                <a:solidFill>
                  <a:schemeClr val="bg1"/>
                </a:solidFill>
                <a:latin typeface="Verdana" panose="020B0604030504040204" pitchFamily="34" charset="0"/>
                <a:ea typeface="Verdana" panose="020B0604030504040204" pitchFamily="34" charset="0"/>
              </a:rPr>
              <a:t>Перенос Стиля</a:t>
            </a:r>
            <a:endParaRPr lang="en-US"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95799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28857"/>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Содержание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844824"/>
            <a:ext cx="9793088" cy="3539430"/>
          </a:xfrm>
          <a:prstGeom prst="rect">
            <a:avLst/>
          </a:prstGeom>
          <a:noFill/>
        </p:spPr>
        <p:txBody>
          <a:bodyPr wrap="square" rtlCol="0">
            <a:spAutoFit/>
          </a:bodyPr>
          <a:lstStyle/>
          <a:p>
            <a:r>
              <a:rPr lang="ru-RU" sz="2800" b="1" dirty="0">
                <a:solidFill>
                  <a:schemeClr val="bg1"/>
                </a:solidFill>
                <a:latin typeface="Verdana" panose="020B0604030504040204" pitchFamily="34" charset="0"/>
                <a:ea typeface="Verdana" panose="020B0604030504040204" pitchFamily="34" charset="0"/>
              </a:rPr>
              <a:t>Генеративные Модели</a:t>
            </a:r>
          </a:p>
          <a:p>
            <a:r>
              <a:rPr lang="en-US" sz="2800" dirty="0">
                <a:solidFill>
                  <a:schemeClr val="bg1"/>
                </a:solidFill>
                <a:latin typeface="Verdana" panose="020B0604030504040204" pitchFamily="34" charset="0"/>
                <a:ea typeface="Verdana" panose="020B0604030504040204" pitchFamily="34" charset="0"/>
              </a:rPr>
              <a:t>GAN</a:t>
            </a:r>
            <a:r>
              <a:rPr lang="ru-RU" sz="2800" dirty="0">
                <a:solidFill>
                  <a:schemeClr val="bg1"/>
                </a:solidFill>
                <a:latin typeface="Verdana" panose="020B0604030504040204" pitchFamily="34" charset="0"/>
                <a:ea typeface="Verdana" panose="020B0604030504040204" pitchFamily="34" charset="0"/>
              </a:rPr>
              <a:t>ы</a:t>
            </a:r>
          </a:p>
          <a:p>
            <a:endParaRPr lang="en-US" sz="2800" dirty="0">
              <a:solidFill>
                <a:schemeClr val="bg1"/>
              </a:solidFill>
              <a:latin typeface="Verdana" panose="020B0604030504040204" pitchFamily="34" charset="0"/>
              <a:ea typeface="Verdana" panose="020B0604030504040204" pitchFamily="34" charset="0"/>
            </a:endParaRPr>
          </a:p>
          <a:p>
            <a:r>
              <a:rPr lang="ru-RU" sz="2800" dirty="0">
                <a:solidFill>
                  <a:srgbClr val="363636"/>
                </a:solidFill>
                <a:latin typeface="Verdana" panose="020B0604030504040204" pitchFamily="34" charset="0"/>
                <a:ea typeface="Verdana" panose="020B0604030504040204" pitchFamily="34" charset="0"/>
              </a:rPr>
              <a:t>Перенос Стиля</a:t>
            </a:r>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28077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63552" y="14062"/>
            <a:ext cx="7920880" cy="820606"/>
          </a:xfrm>
        </p:spPr>
        <p:txBody>
          <a:bodyPr>
            <a:normAutofit/>
          </a:bodyPr>
          <a:lstStyle/>
          <a:p>
            <a:r>
              <a:rPr lang="en-US" sz="3200" b="1" dirty="0">
                <a:solidFill>
                  <a:schemeClr val="bg1"/>
                </a:solidFill>
                <a:latin typeface="-apple-system"/>
              </a:rPr>
              <a:t>GAN Generative Adversarial Network</a:t>
            </a:r>
            <a:endParaRPr lang="ru-RU" sz="3200" b="1"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4" name="Рисунок 3">
            <a:extLst>
              <a:ext uri="{FF2B5EF4-FFF2-40B4-BE49-F238E27FC236}">
                <a16:creationId xmlns:a16="http://schemas.microsoft.com/office/drawing/2014/main" id="{7759A75B-B1B1-4A9C-A80C-19934DBA187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1053" t="24123" r="33684" b="22149"/>
          <a:stretch/>
        </p:blipFill>
        <p:spPr>
          <a:xfrm>
            <a:off x="874986" y="1931625"/>
            <a:ext cx="3919962" cy="1759129"/>
          </a:xfrm>
          <a:prstGeom prst="rect">
            <a:avLst/>
          </a:prstGeom>
        </p:spPr>
      </p:pic>
      <p:pic>
        <p:nvPicPr>
          <p:cNvPr id="6" name="Рисунок 5">
            <a:extLst>
              <a:ext uri="{FF2B5EF4-FFF2-40B4-BE49-F238E27FC236}">
                <a16:creationId xmlns:a16="http://schemas.microsoft.com/office/drawing/2014/main" id="{FF071B78-85FA-4C87-98A9-71BE9DB984DD}"/>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6260" t="37036" r="15309" b="35558"/>
          <a:stretch/>
        </p:blipFill>
        <p:spPr>
          <a:xfrm>
            <a:off x="5693046" y="4032514"/>
            <a:ext cx="4675416" cy="2005811"/>
          </a:xfrm>
          <a:prstGeom prst="rect">
            <a:avLst/>
          </a:prstGeom>
        </p:spPr>
      </p:pic>
      <p:sp>
        <p:nvSpPr>
          <p:cNvPr id="18" name="Прямоугольник 17">
            <a:extLst>
              <a:ext uri="{FF2B5EF4-FFF2-40B4-BE49-F238E27FC236}">
                <a16:creationId xmlns:a16="http://schemas.microsoft.com/office/drawing/2014/main" id="{B56AFE3B-436A-4CC0-9415-21C2FF665843}"/>
              </a:ext>
            </a:extLst>
          </p:cNvPr>
          <p:cNvSpPr/>
          <p:nvPr/>
        </p:nvSpPr>
        <p:spPr>
          <a:xfrm>
            <a:off x="6288417" y="1832898"/>
            <a:ext cx="2332690" cy="523220"/>
          </a:xfrm>
          <a:prstGeom prst="rect">
            <a:avLst/>
          </a:prstGeom>
        </p:spPr>
        <p:txBody>
          <a:bodyPr wrap="none">
            <a:spAutoFit/>
          </a:bodyPr>
          <a:lstStyle/>
          <a:p>
            <a:r>
              <a:rPr lang="ru-RU" sz="2800" b="1" dirty="0">
                <a:solidFill>
                  <a:schemeClr val="bg1"/>
                </a:solidFill>
                <a:latin typeface="Verdana" panose="020B0604030504040204" pitchFamily="34" charset="0"/>
                <a:ea typeface="Verdana" panose="020B0604030504040204" pitchFamily="34" charset="0"/>
              </a:rPr>
              <a:t>Генератор</a:t>
            </a:r>
          </a:p>
        </p:txBody>
      </p:sp>
      <p:sp>
        <p:nvSpPr>
          <p:cNvPr id="19" name="Прямоугольник 18">
            <a:extLst>
              <a:ext uri="{FF2B5EF4-FFF2-40B4-BE49-F238E27FC236}">
                <a16:creationId xmlns:a16="http://schemas.microsoft.com/office/drawing/2014/main" id="{48B2DC90-7F38-445D-AF5B-78896E736095}"/>
              </a:ext>
            </a:extLst>
          </p:cNvPr>
          <p:cNvSpPr/>
          <p:nvPr/>
        </p:nvSpPr>
        <p:spPr>
          <a:xfrm>
            <a:off x="1271464" y="3790781"/>
            <a:ext cx="3454792" cy="523220"/>
          </a:xfrm>
          <a:prstGeom prst="rect">
            <a:avLst/>
          </a:prstGeom>
        </p:spPr>
        <p:txBody>
          <a:bodyPr wrap="none">
            <a:spAutoFit/>
          </a:bodyPr>
          <a:lstStyle/>
          <a:p>
            <a:r>
              <a:rPr lang="ru-RU" sz="2800" b="1" dirty="0">
                <a:solidFill>
                  <a:schemeClr val="bg1"/>
                </a:solidFill>
                <a:latin typeface="Verdana" panose="020B0604030504040204" pitchFamily="34" charset="0"/>
                <a:ea typeface="Verdana" panose="020B0604030504040204" pitchFamily="34" charset="0"/>
              </a:rPr>
              <a:t>Дискриминатор</a:t>
            </a:r>
          </a:p>
        </p:txBody>
      </p:sp>
      <p:sp>
        <p:nvSpPr>
          <p:cNvPr id="21" name="Прямоугольник 20">
            <a:extLst>
              <a:ext uri="{FF2B5EF4-FFF2-40B4-BE49-F238E27FC236}">
                <a16:creationId xmlns:a16="http://schemas.microsoft.com/office/drawing/2014/main" id="{E9CAB3F8-3761-4034-9D6D-D3C8D28F03F0}"/>
              </a:ext>
            </a:extLst>
          </p:cNvPr>
          <p:cNvSpPr/>
          <p:nvPr/>
        </p:nvSpPr>
        <p:spPr>
          <a:xfrm>
            <a:off x="5102002" y="2541587"/>
            <a:ext cx="6611793" cy="1015663"/>
          </a:xfrm>
          <a:prstGeom prst="rect">
            <a:avLst/>
          </a:prstGeom>
        </p:spPr>
        <p:txBody>
          <a:bodyPr wrap="square">
            <a:spAutoFit/>
          </a:bodyPr>
          <a:lstStyle/>
          <a:p>
            <a:pPr marL="342900" indent="-34290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rPr>
              <a:t>Пытается подделать настоящее изображение</a:t>
            </a:r>
            <a:endParaRPr lang="en-US" sz="2000" dirty="0">
              <a:solidFill>
                <a:schemeClr val="bg1"/>
              </a:solidFill>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rPr>
              <a:t>То что получается хорошо используется как Отрицательный класс для дискриминатора</a:t>
            </a:r>
          </a:p>
        </p:txBody>
      </p:sp>
      <p:cxnSp>
        <p:nvCxnSpPr>
          <p:cNvPr id="22" name="Прямая со стрелкой 21">
            <a:extLst>
              <a:ext uri="{FF2B5EF4-FFF2-40B4-BE49-F238E27FC236}">
                <a16:creationId xmlns:a16="http://schemas.microsoft.com/office/drawing/2014/main" id="{386F2CA3-2A02-4089-97EA-495B7F5CDF8A}"/>
              </a:ext>
            </a:extLst>
          </p:cNvPr>
          <p:cNvCxnSpPr>
            <a:cxnSpLocks/>
          </p:cNvCxnSpPr>
          <p:nvPr/>
        </p:nvCxnSpPr>
        <p:spPr>
          <a:xfrm>
            <a:off x="4350702" y="3065287"/>
            <a:ext cx="1342343" cy="13487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Прямоугольник 29">
            <a:extLst>
              <a:ext uri="{FF2B5EF4-FFF2-40B4-BE49-F238E27FC236}">
                <a16:creationId xmlns:a16="http://schemas.microsoft.com/office/drawing/2014/main" id="{71BAE5E8-AE81-4BDB-A5EE-0451F6726831}"/>
              </a:ext>
            </a:extLst>
          </p:cNvPr>
          <p:cNvSpPr/>
          <p:nvPr/>
        </p:nvSpPr>
        <p:spPr>
          <a:xfrm>
            <a:off x="92565" y="5971942"/>
            <a:ext cx="5234125" cy="523220"/>
          </a:xfrm>
          <a:prstGeom prst="rect">
            <a:avLst/>
          </a:prstGeom>
        </p:spPr>
        <p:txBody>
          <a:bodyPr wrap="none">
            <a:spAutoFit/>
          </a:bodyPr>
          <a:lstStyle/>
          <a:p>
            <a:r>
              <a:rPr lang="ru-RU" sz="2800" b="1" dirty="0">
                <a:solidFill>
                  <a:schemeClr val="bg1"/>
                </a:solidFill>
                <a:latin typeface="Verdana" panose="020B0604030504040204" pitchFamily="34" charset="0"/>
                <a:ea typeface="Verdana" panose="020B0604030504040204" pitchFamily="34" charset="0"/>
              </a:rPr>
              <a:t>Реальные Изображения</a:t>
            </a:r>
          </a:p>
        </p:txBody>
      </p:sp>
      <p:cxnSp>
        <p:nvCxnSpPr>
          <p:cNvPr id="31" name="Прямая со стрелкой 30">
            <a:extLst>
              <a:ext uri="{FF2B5EF4-FFF2-40B4-BE49-F238E27FC236}">
                <a16:creationId xmlns:a16="http://schemas.microsoft.com/office/drawing/2014/main" id="{A5E9B6B2-B780-4A56-BFA2-2A63E7916E10}"/>
              </a:ext>
            </a:extLst>
          </p:cNvPr>
          <p:cNvCxnSpPr>
            <a:cxnSpLocks/>
            <a:stCxn id="30" idx="3"/>
            <a:endCxn id="6" idx="1"/>
          </p:cNvCxnSpPr>
          <p:nvPr/>
        </p:nvCxnSpPr>
        <p:spPr>
          <a:xfrm flipV="1">
            <a:off x="5326690" y="5035420"/>
            <a:ext cx="366356" cy="119813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Прямоугольник 34">
            <a:extLst>
              <a:ext uri="{FF2B5EF4-FFF2-40B4-BE49-F238E27FC236}">
                <a16:creationId xmlns:a16="http://schemas.microsoft.com/office/drawing/2014/main" id="{3652BE4B-BD10-4C9D-AB86-D2014645CF21}"/>
              </a:ext>
            </a:extLst>
          </p:cNvPr>
          <p:cNvSpPr/>
          <p:nvPr/>
        </p:nvSpPr>
        <p:spPr>
          <a:xfrm>
            <a:off x="92565" y="4334000"/>
            <a:ext cx="5040559" cy="1323439"/>
          </a:xfrm>
          <a:prstGeom prst="rect">
            <a:avLst/>
          </a:prstGeom>
        </p:spPr>
        <p:txBody>
          <a:bodyPr wrap="square">
            <a:spAutoFit/>
          </a:bodyPr>
          <a:lstStyle/>
          <a:p>
            <a:pPr marL="342900" indent="-34290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rPr>
              <a:t>Учится различать Подделки от Реальных изображений</a:t>
            </a:r>
            <a:endParaRPr lang="en-US" sz="2000" dirty="0">
              <a:solidFill>
                <a:schemeClr val="bg1"/>
              </a:solidFill>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rPr>
              <a:t>Обратная связь генератору «делай лучше»</a:t>
            </a:r>
            <a:endParaRPr lang="en-US" sz="2000" dirty="0">
              <a:solidFill>
                <a:schemeClr val="bg1"/>
              </a:solidFill>
              <a:latin typeface="Verdana" panose="020B0604030504040204" pitchFamily="34" charset="0"/>
              <a:ea typeface="Verdana" panose="020B0604030504040204" pitchFamily="34" charset="0"/>
            </a:endParaRPr>
          </a:p>
        </p:txBody>
      </p:sp>
      <p:cxnSp>
        <p:nvCxnSpPr>
          <p:cNvPr id="37" name="Прямая со стрелкой 36">
            <a:extLst>
              <a:ext uri="{FF2B5EF4-FFF2-40B4-BE49-F238E27FC236}">
                <a16:creationId xmlns:a16="http://schemas.microsoft.com/office/drawing/2014/main" id="{4B1959B3-9830-4BCB-A958-F88B75504293}"/>
              </a:ext>
            </a:extLst>
          </p:cNvPr>
          <p:cNvCxnSpPr>
            <a:cxnSpLocks/>
          </p:cNvCxnSpPr>
          <p:nvPr/>
        </p:nvCxnSpPr>
        <p:spPr>
          <a:xfrm>
            <a:off x="10319284" y="5341463"/>
            <a:ext cx="0" cy="76997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Прямая со стрелкой 37">
            <a:extLst>
              <a:ext uri="{FF2B5EF4-FFF2-40B4-BE49-F238E27FC236}">
                <a16:creationId xmlns:a16="http://schemas.microsoft.com/office/drawing/2014/main" id="{6E558857-7142-4DE9-952F-F485FC6F4034}"/>
              </a:ext>
            </a:extLst>
          </p:cNvPr>
          <p:cNvCxnSpPr>
            <a:cxnSpLocks/>
          </p:cNvCxnSpPr>
          <p:nvPr/>
        </p:nvCxnSpPr>
        <p:spPr>
          <a:xfrm flipV="1">
            <a:off x="10266782" y="4125522"/>
            <a:ext cx="0" cy="84181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25B7D25-803F-419E-B128-A710190F141F}"/>
                  </a:ext>
                </a:extLst>
              </p:cNvPr>
              <p:cNvSpPr txBox="1"/>
              <p:nvPr/>
            </p:nvSpPr>
            <p:spPr>
              <a:xfrm>
                <a:off x="8937764" y="3684998"/>
                <a:ext cx="31458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𝐿𝑜𝑠</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𝑠</m:t>
                          </m:r>
                        </m:e>
                        <m:sub>
                          <m:r>
                            <a:rPr lang="en-US" sz="2400" b="0" i="1" smtClean="0">
                              <a:solidFill>
                                <a:schemeClr val="bg1"/>
                              </a:solidFill>
                              <a:latin typeface="Cambria Math" panose="02040503050406030204" pitchFamily="18" charset="0"/>
                            </a:rPr>
                            <m:t>𝐺𝑒𝑛𝑒𝑟𝑎𝑡𝑜𝑟</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𝐵𝐶</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𝐸</m:t>
                          </m:r>
                        </m:e>
                        <m:sub>
                          <m:r>
                            <a:rPr lang="en-US" sz="2400" b="0" i="1" smtClean="0">
                              <a:solidFill>
                                <a:schemeClr val="bg1"/>
                              </a:solidFill>
                              <a:latin typeface="Cambria Math" panose="02040503050406030204" pitchFamily="18" charset="0"/>
                            </a:rPr>
                            <m:t>𝑚𝑎𝑥</m:t>
                          </m:r>
                        </m:sub>
                      </m:sSub>
                    </m:oMath>
                  </m:oMathPara>
                </a14:m>
                <a:endParaRPr lang="ru-RU" sz="2400" dirty="0">
                  <a:solidFill>
                    <a:schemeClr val="bg1"/>
                  </a:solidFill>
                </a:endParaRPr>
              </a:p>
            </p:txBody>
          </p:sp>
        </mc:Choice>
        <mc:Fallback xmlns="">
          <p:sp>
            <p:nvSpPr>
              <p:cNvPr id="41" name="TextBox 40">
                <a:extLst>
                  <a:ext uri="{FF2B5EF4-FFF2-40B4-BE49-F238E27FC236}">
                    <a16:creationId xmlns:a16="http://schemas.microsoft.com/office/drawing/2014/main" id="{025B7D25-803F-419E-B128-A710190F141F}"/>
                  </a:ext>
                </a:extLst>
              </p:cNvPr>
              <p:cNvSpPr txBox="1">
                <a:spLocks noRot="1" noChangeAspect="1" noMove="1" noResize="1" noEditPoints="1" noAdjustHandles="1" noChangeArrowheads="1" noChangeShapeType="1" noTextEdit="1"/>
              </p:cNvSpPr>
              <p:nvPr/>
            </p:nvSpPr>
            <p:spPr>
              <a:xfrm>
                <a:off x="8937764" y="3684998"/>
                <a:ext cx="3145861" cy="369332"/>
              </a:xfrm>
              <a:prstGeom prst="rect">
                <a:avLst/>
              </a:prstGeom>
              <a:blipFill>
                <a:blip r:embed="rId8"/>
                <a:stretch>
                  <a:fillRect l="-1744" b="-1475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2DCBA2-AEE6-4880-9CC5-11B347EB61EF}"/>
                  </a:ext>
                </a:extLst>
              </p:cNvPr>
              <p:cNvSpPr txBox="1"/>
              <p:nvPr/>
            </p:nvSpPr>
            <p:spPr>
              <a:xfrm>
                <a:off x="8656009" y="5997037"/>
                <a:ext cx="35316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𝐿𝑜𝑠</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𝑠</m:t>
                          </m:r>
                        </m:e>
                        <m:sub>
                          <m:r>
                            <a:rPr lang="en-US" sz="2400" i="1">
                              <a:solidFill>
                                <a:schemeClr val="bg1"/>
                              </a:solidFill>
                              <a:latin typeface="Cambria Math" panose="02040503050406030204" pitchFamily="18" charset="0"/>
                            </a:rPr>
                            <m:t>𝐷𝑖𝑠𝑐𝑟𝑖𝑚𝑖𝑛𝑎𝑡𝑜𝑟</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𝐵𝐶</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𝐸</m:t>
                          </m:r>
                        </m:e>
                        <m:sub>
                          <m:r>
                            <a:rPr lang="en-US" sz="2400" b="0" i="1" smtClean="0">
                              <a:solidFill>
                                <a:schemeClr val="bg1"/>
                              </a:solidFill>
                              <a:latin typeface="Cambria Math" panose="02040503050406030204" pitchFamily="18" charset="0"/>
                            </a:rPr>
                            <m:t>𝑚𝑖𝑛</m:t>
                          </m:r>
                        </m:sub>
                      </m:sSub>
                    </m:oMath>
                  </m:oMathPara>
                </a14:m>
                <a:endParaRPr lang="ru-RU" sz="2400" dirty="0">
                  <a:solidFill>
                    <a:schemeClr val="bg1"/>
                  </a:solidFill>
                </a:endParaRPr>
              </a:p>
            </p:txBody>
          </p:sp>
        </mc:Choice>
        <mc:Fallback xmlns="">
          <p:sp>
            <p:nvSpPr>
              <p:cNvPr id="42" name="TextBox 41">
                <a:extLst>
                  <a:ext uri="{FF2B5EF4-FFF2-40B4-BE49-F238E27FC236}">
                    <a16:creationId xmlns:a16="http://schemas.microsoft.com/office/drawing/2014/main" id="{722DCBA2-AEE6-4880-9CC5-11B347EB61EF}"/>
                  </a:ext>
                </a:extLst>
              </p:cNvPr>
              <p:cNvSpPr txBox="1">
                <a:spLocks noRot="1" noChangeAspect="1" noMove="1" noResize="1" noEditPoints="1" noAdjustHandles="1" noChangeArrowheads="1" noChangeShapeType="1" noTextEdit="1"/>
              </p:cNvSpPr>
              <p:nvPr/>
            </p:nvSpPr>
            <p:spPr>
              <a:xfrm>
                <a:off x="8656009" y="5997037"/>
                <a:ext cx="3531608" cy="369332"/>
              </a:xfrm>
              <a:prstGeom prst="rect">
                <a:avLst/>
              </a:prstGeom>
              <a:blipFill>
                <a:blip r:embed="rId9"/>
                <a:stretch>
                  <a:fillRect l="-1727" r="-518" b="-16667"/>
                </a:stretch>
              </a:blipFill>
            </p:spPr>
            <p:txBody>
              <a:bodyPr/>
              <a:lstStyle/>
              <a:p>
                <a:r>
                  <a:rPr lang="ru-RU">
                    <a:noFill/>
                  </a:rPr>
                  <a:t> </a:t>
                </a:r>
              </a:p>
            </p:txBody>
          </p:sp>
        </mc:Fallback>
      </mc:AlternateContent>
      <p:sp>
        <p:nvSpPr>
          <p:cNvPr id="23" name="Заголовок 1">
            <a:extLst>
              <a:ext uri="{FF2B5EF4-FFF2-40B4-BE49-F238E27FC236}">
                <a16:creationId xmlns:a16="http://schemas.microsoft.com/office/drawing/2014/main" id="{A7F25620-EF76-4A67-B74A-5FA70252D672}"/>
              </a:ext>
            </a:extLst>
          </p:cNvPr>
          <p:cNvSpPr txBox="1">
            <a:spLocks/>
          </p:cNvSpPr>
          <p:nvPr/>
        </p:nvSpPr>
        <p:spPr>
          <a:xfrm>
            <a:off x="1794823" y="873387"/>
            <a:ext cx="7920880" cy="82060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err="1">
                <a:solidFill>
                  <a:schemeClr val="bg1"/>
                </a:solidFill>
                <a:latin typeface="-apple-system"/>
              </a:rPr>
              <a:t>Генеративно</a:t>
            </a:r>
            <a:r>
              <a:rPr lang="ru-RU" sz="3200" b="1" dirty="0">
                <a:solidFill>
                  <a:schemeClr val="bg1"/>
                </a:solidFill>
                <a:latin typeface="-apple-system"/>
              </a:rPr>
              <a:t>-Состязательные сети</a:t>
            </a:r>
          </a:p>
        </p:txBody>
      </p:sp>
    </p:spTree>
    <p:extLst>
      <p:ext uri="{BB962C8B-B14F-4D97-AF65-F5344CB8AC3E}">
        <p14:creationId xmlns:p14="http://schemas.microsoft.com/office/powerpoint/2010/main" val="264285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8" grpId="0"/>
      <p:bldP spid="19" grpId="0"/>
      <p:bldP spid="21" grpId="0"/>
      <p:bldP spid="30" grpId="0"/>
      <p:bldP spid="35" grpId="0"/>
      <p:bldP spid="41" grpId="0"/>
      <p:bldP spid="42" grpId="0"/>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13893</TotalTime>
  <Words>1172</Words>
  <Application>Microsoft Office PowerPoint</Application>
  <PresentationFormat>Широкоэкранный</PresentationFormat>
  <Paragraphs>323</Paragraphs>
  <Slides>42</Slides>
  <Notes>41</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42</vt:i4>
      </vt:variant>
    </vt:vector>
  </HeadingPairs>
  <TitlesOfParts>
    <vt:vector size="51" baseType="lpstr">
      <vt:lpstr>-apple-system</vt:lpstr>
      <vt:lpstr>Arial</vt:lpstr>
      <vt:lpstr>Calibri</vt:lpstr>
      <vt:lpstr>Cambria Math</vt:lpstr>
      <vt:lpstr>Courier New</vt:lpstr>
      <vt:lpstr>Linux Libertine</vt:lpstr>
      <vt:lpstr>Times New Roman</vt:lpstr>
      <vt:lpstr>Verdana</vt:lpstr>
      <vt:lpstr>Тема Office</vt:lpstr>
      <vt:lpstr>Презентация PowerPoint</vt:lpstr>
      <vt:lpstr>В предыдущей лекции</vt:lpstr>
      <vt:lpstr>Выходные Слои Нейронных Сетей </vt:lpstr>
      <vt:lpstr>Может ли полноценное изображение быть выходом</vt:lpstr>
      <vt:lpstr>Генеративные и Дискриминационные модели</vt:lpstr>
      <vt:lpstr>Какой кот Настоящий?</vt:lpstr>
      <vt:lpstr>Содержание</vt:lpstr>
      <vt:lpstr>Содержание</vt:lpstr>
      <vt:lpstr>GAN Generative Adversarial Network</vt:lpstr>
      <vt:lpstr>Генеративно-Состязательные сети</vt:lpstr>
      <vt:lpstr>Цикличные GAN Cycle-Consistent Adversarial Networks</vt:lpstr>
      <vt:lpstr>«Перевод Изображений»</vt:lpstr>
      <vt:lpstr>«Атаки» на Нейронные Сети</vt:lpstr>
      <vt:lpstr>Содержание</vt:lpstr>
      <vt:lpstr>Презентация PowerPoint</vt:lpstr>
      <vt:lpstr>Нейронные Сети «Визуализация Слоев» </vt:lpstr>
      <vt:lpstr>Нейронные Сети «Визуализация Слоев» </vt:lpstr>
      <vt:lpstr>Вспоминаем МХК</vt:lpstr>
      <vt:lpstr>Перенос Стиля</vt:lpstr>
      <vt:lpstr>Перенос Стиля</vt:lpstr>
      <vt:lpstr>Перенос Стиля</vt:lpstr>
      <vt:lpstr>Tensorflow Hub</vt:lpstr>
      <vt:lpstr>Содержание</vt:lpstr>
      <vt:lpstr>Вложения и Представления</vt:lpstr>
      <vt:lpstr>Вложения и Представления</vt:lpstr>
      <vt:lpstr>Auto-Encoders</vt:lpstr>
      <vt:lpstr>Скрытое Представление</vt:lpstr>
      <vt:lpstr>Авто-Энкодеры</vt:lpstr>
      <vt:lpstr>Variational Auto-Encoders</vt:lpstr>
      <vt:lpstr>Вариационные Авто-Энкодеры   Что дает «регуляризация» Скрытого Распределения</vt:lpstr>
      <vt:lpstr>Вариационные Авто-Энкодеры  Что дает «регуляризация» Скрытого Распределения</vt:lpstr>
      <vt:lpstr>Вариационные Авто-Энкодеры</vt:lpstr>
      <vt:lpstr>Вариационные Авто-Энкодеры</vt:lpstr>
      <vt:lpstr>Сжатие Изображений</vt:lpstr>
      <vt:lpstr>Содержание</vt:lpstr>
      <vt:lpstr>Про диффузии</vt:lpstr>
      <vt:lpstr>On the Diffusion Networks (GIF)</vt:lpstr>
      <vt:lpstr>Some examples</vt:lpstr>
      <vt:lpstr>Some examples</vt:lpstr>
      <vt:lpstr>Презентация PowerPoint</vt:lpstr>
      <vt:lpstr>Резюме</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Атоша</dc:creator>
  <cp:lastModifiedBy>Долганов Антон Юрьевич</cp:lastModifiedBy>
  <cp:revision>478</cp:revision>
  <dcterms:created xsi:type="dcterms:W3CDTF">2019-05-20T04:53:11Z</dcterms:created>
  <dcterms:modified xsi:type="dcterms:W3CDTF">2023-05-03T09:10:05Z</dcterms:modified>
</cp:coreProperties>
</file>